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1" r:id="rId1"/>
  </p:sldMasterIdLst>
  <p:notesMasterIdLst>
    <p:notesMasterId r:id="rId22"/>
  </p:notesMasterIdLst>
  <p:handoutMasterIdLst>
    <p:handoutMasterId r:id="rId23"/>
  </p:handoutMasterIdLst>
  <p:sldIdLst>
    <p:sldId id="464" r:id="rId2"/>
    <p:sldId id="537" r:id="rId3"/>
    <p:sldId id="594" r:id="rId4"/>
    <p:sldId id="662" r:id="rId5"/>
    <p:sldId id="536" r:id="rId6"/>
    <p:sldId id="658" r:id="rId7"/>
    <p:sldId id="656" r:id="rId8"/>
    <p:sldId id="659" r:id="rId9"/>
    <p:sldId id="657" r:id="rId10"/>
    <p:sldId id="655" r:id="rId11"/>
    <p:sldId id="538" r:id="rId12"/>
    <p:sldId id="539" r:id="rId13"/>
    <p:sldId id="651" r:id="rId14"/>
    <p:sldId id="660" r:id="rId15"/>
    <p:sldId id="540" r:id="rId16"/>
    <p:sldId id="541" r:id="rId17"/>
    <p:sldId id="542" r:id="rId18"/>
    <p:sldId id="661" r:id="rId19"/>
    <p:sldId id="644" r:id="rId20"/>
    <p:sldId id="461" r:id="rId21"/>
  </p:sldIdLst>
  <p:sldSz cx="12192000" cy="6858000"/>
  <p:notesSz cx="7315200" cy="96012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EC0"/>
    <a:srgbClr val="008000"/>
    <a:srgbClr val="8E0000"/>
    <a:srgbClr val="0066FF"/>
    <a:srgbClr val="000099"/>
    <a:srgbClr val="3333FF"/>
    <a:srgbClr val="F7FD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7" autoAdjust="0"/>
    <p:restoredTop sz="99091" autoAdjust="0"/>
  </p:normalViewPr>
  <p:slideViewPr>
    <p:cSldViewPr>
      <p:cViewPr varScale="1">
        <p:scale>
          <a:sx n="86" d="100"/>
          <a:sy n="86" d="100"/>
        </p:scale>
        <p:origin x="235"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28"/>
    </p:cViewPr>
  </p:sorterViewPr>
  <p:notesViewPr>
    <p:cSldViewPr>
      <p:cViewPr varScale="1">
        <p:scale>
          <a:sx n="52" d="100"/>
          <a:sy n="52" d="100"/>
        </p:scale>
        <p:origin x="-186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2" y="1"/>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t" anchorCtr="0" compatLnSpc="1">
            <a:prstTxWarp prst="textNoShape">
              <a:avLst/>
            </a:prstTxWarp>
          </a:bodyPr>
          <a:lstStyle>
            <a:lvl1pPr algn="l" defTabSz="1123345">
              <a:defRPr sz="1600"/>
            </a:lvl1pPr>
          </a:lstStyle>
          <a:p>
            <a:r>
              <a:rPr lang="en-US" altLang="en-US"/>
              <a:t>Mosquitoes &amp; Ticks in Massachusetts</a:t>
            </a:r>
          </a:p>
        </p:txBody>
      </p:sp>
      <p:sp>
        <p:nvSpPr>
          <p:cNvPr id="63491" name="Rectangle 3"/>
          <p:cNvSpPr>
            <a:spLocks noGrp="1" noChangeArrowheads="1"/>
          </p:cNvSpPr>
          <p:nvPr>
            <p:ph type="dt" sz="quarter" idx="1"/>
          </p:nvPr>
        </p:nvSpPr>
        <p:spPr bwMode="auto">
          <a:xfrm>
            <a:off x="4143378" y="1"/>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t" anchorCtr="0" compatLnSpc="1">
            <a:prstTxWarp prst="textNoShape">
              <a:avLst/>
            </a:prstTxWarp>
          </a:bodyPr>
          <a:lstStyle>
            <a:lvl1pPr algn="r" defTabSz="1123345">
              <a:defRPr sz="1600"/>
            </a:lvl1pPr>
          </a:lstStyle>
          <a:p>
            <a:r>
              <a:rPr lang="en-US" altLang="en-US"/>
              <a:t>Monday, March 06, 2023</a:t>
            </a:r>
          </a:p>
        </p:txBody>
      </p:sp>
      <p:sp>
        <p:nvSpPr>
          <p:cNvPr id="63492" name="Rectangle 4"/>
          <p:cNvSpPr>
            <a:spLocks noGrp="1" noChangeArrowheads="1"/>
          </p:cNvSpPr>
          <p:nvPr>
            <p:ph type="ftr" sz="quarter" idx="2"/>
          </p:nvPr>
        </p:nvSpPr>
        <p:spPr bwMode="auto">
          <a:xfrm>
            <a:off x="325438" y="9120188"/>
            <a:ext cx="36576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b" anchorCtr="0" compatLnSpc="1">
            <a:prstTxWarp prst="textNoShape">
              <a:avLst/>
            </a:prstTxWarp>
          </a:bodyPr>
          <a:lstStyle>
            <a:lvl1pPr algn="l" defTabSz="1123345">
              <a:defRPr sz="1600"/>
            </a:lvl1pPr>
          </a:lstStyle>
          <a:p>
            <a:r>
              <a:rPr lang="en-US" altLang="en-US"/>
              <a:t>Timothy D. Deschamps Executive Director</a:t>
            </a:r>
          </a:p>
        </p:txBody>
      </p:sp>
      <p:sp>
        <p:nvSpPr>
          <p:cNvPr id="63493" name="Rectangle 5"/>
          <p:cNvSpPr>
            <a:spLocks noGrp="1" noChangeArrowheads="1"/>
          </p:cNvSpPr>
          <p:nvPr>
            <p:ph type="sldNum" sz="quarter" idx="3"/>
          </p:nvPr>
        </p:nvSpPr>
        <p:spPr bwMode="auto">
          <a:xfrm>
            <a:off x="4143378" y="9118602"/>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b" anchorCtr="0" compatLnSpc="1">
            <a:prstTxWarp prst="textNoShape">
              <a:avLst/>
            </a:prstTxWarp>
          </a:bodyPr>
          <a:lstStyle>
            <a:lvl1pPr algn="r" defTabSz="1123345">
              <a:defRPr sz="1600"/>
            </a:lvl1pPr>
          </a:lstStyle>
          <a:p>
            <a:fld id="{6DD8C8E1-7632-4AF4-A326-A40BB7135A94}" type="slidenum">
              <a:rPr lang="en-US" altLang="en-US"/>
              <a:pPr/>
              <a:t>‹#›</a:t>
            </a:fld>
            <a:endParaRPr lang="en-US" altLang="en-US"/>
          </a:p>
        </p:txBody>
      </p:sp>
    </p:spTree>
    <p:extLst>
      <p:ext uri="{BB962C8B-B14F-4D97-AF65-F5344CB8AC3E}">
        <p14:creationId xmlns:p14="http://schemas.microsoft.com/office/powerpoint/2010/main" val="780891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2" y="1"/>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t" anchorCtr="0" compatLnSpc="1">
            <a:prstTxWarp prst="textNoShape">
              <a:avLst/>
            </a:prstTxWarp>
          </a:bodyPr>
          <a:lstStyle>
            <a:lvl1pPr algn="l" defTabSz="1123345">
              <a:defRPr sz="1600"/>
            </a:lvl1pPr>
          </a:lstStyle>
          <a:p>
            <a:r>
              <a:rPr lang="en-US" altLang="en-US"/>
              <a:t>Mosquitoes &amp; Ticks in Massachusetts</a:t>
            </a:r>
          </a:p>
        </p:txBody>
      </p:sp>
      <p:sp>
        <p:nvSpPr>
          <p:cNvPr id="67587" name="Rectangle 3"/>
          <p:cNvSpPr>
            <a:spLocks noGrp="1" noChangeArrowheads="1"/>
          </p:cNvSpPr>
          <p:nvPr>
            <p:ph type="dt" idx="1"/>
          </p:nvPr>
        </p:nvSpPr>
        <p:spPr bwMode="auto">
          <a:xfrm>
            <a:off x="4143378" y="1"/>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t" anchorCtr="0" compatLnSpc="1">
            <a:prstTxWarp prst="textNoShape">
              <a:avLst/>
            </a:prstTxWarp>
          </a:bodyPr>
          <a:lstStyle>
            <a:lvl1pPr algn="r" defTabSz="1123345">
              <a:defRPr sz="1600"/>
            </a:lvl1pPr>
          </a:lstStyle>
          <a:p>
            <a:r>
              <a:rPr lang="en-US" altLang="en-US"/>
              <a:t>Monday, March 06, 2023</a:t>
            </a:r>
          </a:p>
        </p:txBody>
      </p:sp>
      <p:sp>
        <p:nvSpPr>
          <p:cNvPr id="67588" name="Rectangle 4"/>
          <p:cNvSpPr>
            <a:spLocks noGrp="1" noRot="1" noChangeAspect="1" noChangeArrowheads="1" noTextEdit="1"/>
          </p:cNvSpPr>
          <p:nvPr>
            <p:ph type="sldImg" idx="2"/>
          </p:nvPr>
        </p:nvSpPr>
        <p:spPr bwMode="auto">
          <a:xfrm>
            <a:off x="458788" y="719138"/>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731840" y="4560891"/>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590" name="Rectangle 6"/>
          <p:cNvSpPr>
            <a:spLocks noGrp="1" noChangeArrowheads="1"/>
          </p:cNvSpPr>
          <p:nvPr>
            <p:ph type="ftr" sz="quarter" idx="4"/>
          </p:nvPr>
        </p:nvSpPr>
        <p:spPr bwMode="auto">
          <a:xfrm>
            <a:off x="2" y="9118602"/>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b" anchorCtr="0" compatLnSpc="1">
            <a:prstTxWarp prst="textNoShape">
              <a:avLst/>
            </a:prstTxWarp>
          </a:bodyPr>
          <a:lstStyle>
            <a:lvl1pPr algn="l" defTabSz="1123345">
              <a:defRPr sz="1600"/>
            </a:lvl1pPr>
          </a:lstStyle>
          <a:p>
            <a:r>
              <a:rPr lang="en-US" altLang="en-US"/>
              <a:t>Timothy D. Deschamps Executive Director</a:t>
            </a:r>
          </a:p>
        </p:txBody>
      </p:sp>
      <p:sp>
        <p:nvSpPr>
          <p:cNvPr id="67591" name="Rectangle 7"/>
          <p:cNvSpPr>
            <a:spLocks noGrp="1" noChangeArrowheads="1"/>
          </p:cNvSpPr>
          <p:nvPr>
            <p:ph type="sldNum" sz="quarter" idx="5"/>
          </p:nvPr>
        </p:nvSpPr>
        <p:spPr bwMode="auto">
          <a:xfrm>
            <a:off x="4143378" y="9118602"/>
            <a:ext cx="3170237" cy="4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317" tIns="56158" rIns="112317" bIns="56158" numCol="1" anchor="b" anchorCtr="0" compatLnSpc="1">
            <a:prstTxWarp prst="textNoShape">
              <a:avLst/>
            </a:prstTxWarp>
          </a:bodyPr>
          <a:lstStyle>
            <a:lvl1pPr algn="r" defTabSz="1123345">
              <a:defRPr sz="1600"/>
            </a:lvl1pPr>
          </a:lstStyle>
          <a:p>
            <a:fld id="{39F0BD29-A1CD-4B4A-B111-2026E46222B8}" type="slidenum">
              <a:rPr lang="en-US" altLang="en-US"/>
              <a:pPr/>
              <a:t>‹#›</a:t>
            </a:fld>
            <a:endParaRPr lang="en-US" altLang="en-US"/>
          </a:p>
        </p:txBody>
      </p:sp>
    </p:spTree>
    <p:extLst>
      <p:ext uri="{BB962C8B-B14F-4D97-AF65-F5344CB8AC3E}">
        <p14:creationId xmlns:p14="http://schemas.microsoft.com/office/powerpoint/2010/main" val="1444355587"/>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Mosquitoes &amp; Ticks in Massachusetts</a:t>
            </a:r>
          </a:p>
        </p:txBody>
      </p:sp>
      <p:sp>
        <p:nvSpPr>
          <p:cNvPr id="5" name="Rectangle 3"/>
          <p:cNvSpPr>
            <a:spLocks noGrp="1" noChangeArrowheads="1"/>
          </p:cNvSpPr>
          <p:nvPr>
            <p:ph type="dt" idx="1"/>
          </p:nvPr>
        </p:nvSpPr>
        <p:spPr>
          <a:ln/>
        </p:spPr>
        <p:txBody>
          <a:bodyPr/>
          <a:lstStyle/>
          <a:p>
            <a:r>
              <a:rPr lang="en-US" altLang="en-US"/>
              <a:t>Monday, March 06, 2023</a:t>
            </a:r>
          </a:p>
        </p:txBody>
      </p:sp>
      <p:sp>
        <p:nvSpPr>
          <p:cNvPr id="6" name="Rectangle 6"/>
          <p:cNvSpPr>
            <a:spLocks noGrp="1" noChangeArrowheads="1"/>
          </p:cNvSpPr>
          <p:nvPr>
            <p:ph type="ftr" sz="quarter" idx="4"/>
          </p:nvPr>
        </p:nvSpPr>
        <p:spPr>
          <a:ln/>
        </p:spPr>
        <p:txBody>
          <a:bodyPr/>
          <a:lstStyle/>
          <a:p>
            <a:r>
              <a:rPr lang="en-US" altLang="en-US"/>
              <a:t>Timothy D. Deschamps Executive Director</a:t>
            </a:r>
          </a:p>
        </p:txBody>
      </p:sp>
      <p:sp>
        <p:nvSpPr>
          <p:cNvPr id="7" name="Rectangle 7"/>
          <p:cNvSpPr>
            <a:spLocks noGrp="1" noChangeArrowheads="1"/>
          </p:cNvSpPr>
          <p:nvPr>
            <p:ph type="sldNum" sz="quarter" idx="5"/>
          </p:nvPr>
        </p:nvSpPr>
        <p:spPr>
          <a:ln/>
        </p:spPr>
        <p:txBody>
          <a:bodyPr/>
          <a:lstStyle/>
          <a:p>
            <a:fld id="{4BF1EBAE-8776-4743-ABD9-9C569D3ED090}" type="slidenum">
              <a:rPr lang="en-US" altLang="en-US"/>
              <a:pPr/>
              <a:t>1</a:t>
            </a:fld>
            <a:endParaRPr lang="en-US" altLang="en-US"/>
          </a:p>
        </p:txBody>
      </p:sp>
      <p:sp>
        <p:nvSpPr>
          <p:cNvPr id="365570" name="Rectangle 2"/>
          <p:cNvSpPr>
            <a:spLocks noGrp="1" noRot="1" noChangeAspect="1" noChangeArrowheads="1" noTextEdit="1"/>
          </p:cNvSpPr>
          <p:nvPr>
            <p:ph type="sldImg"/>
          </p:nvPr>
        </p:nvSpPr>
        <p:spPr>
          <a:xfrm>
            <a:off x="458788" y="719138"/>
            <a:ext cx="6400800" cy="3600450"/>
          </a:xfrm>
          <a:ln/>
        </p:spPr>
      </p:sp>
      <p:sp>
        <p:nvSpPr>
          <p:cNvPr id="365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1096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10</a:t>
            </a:fld>
            <a:endParaRPr lang="en-US" altLang="en-US"/>
          </a:p>
        </p:txBody>
      </p:sp>
    </p:spTree>
    <p:extLst>
      <p:ext uri="{BB962C8B-B14F-4D97-AF65-F5344CB8AC3E}">
        <p14:creationId xmlns:p14="http://schemas.microsoft.com/office/powerpoint/2010/main" val="117913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11</a:t>
            </a:fld>
            <a:endParaRPr lang="en-US" altLang="en-US"/>
          </a:p>
        </p:txBody>
      </p:sp>
    </p:spTree>
    <p:extLst>
      <p:ext uri="{BB962C8B-B14F-4D97-AF65-F5344CB8AC3E}">
        <p14:creationId xmlns:p14="http://schemas.microsoft.com/office/powerpoint/2010/main" val="135830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12</a:t>
            </a:fld>
            <a:endParaRPr lang="en-US" altLang="en-US"/>
          </a:p>
        </p:txBody>
      </p:sp>
    </p:spTree>
    <p:extLst>
      <p:ext uri="{BB962C8B-B14F-4D97-AF65-F5344CB8AC3E}">
        <p14:creationId xmlns:p14="http://schemas.microsoft.com/office/powerpoint/2010/main" val="873670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13</a:t>
            </a:fld>
            <a:endParaRPr lang="en-US" altLang="en-US"/>
          </a:p>
        </p:txBody>
      </p:sp>
    </p:spTree>
    <p:extLst>
      <p:ext uri="{BB962C8B-B14F-4D97-AF65-F5344CB8AC3E}">
        <p14:creationId xmlns:p14="http://schemas.microsoft.com/office/powerpoint/2010/main" val="15936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14</a:t>
            </a:fld>
            <a:endParaRPr lang="en-US" altLang="en-US"/>
          </a:p>
        </p:txBody>
      </p:sp>
    </p:spTree>
    <p:extLst>
      <p:ext uri="{BB962C8B-B14F-4D97-AF65-F5344CB8AC3E}">
        <p14:creationId xmlns:p14="http://schemas.microsoft.com/office/powerpoint/2010/main" val="77728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15</a:t>
            </a:fld>
            <a:endParaRPr lang="en-US" altLang="en-US"/>
          </a:p>
        </p:txBody>
      </p:sp>
    </p:spTree>
    <p:extLst>
      <p:ext uri="{BB962C8B-B14F-4D97-AF65-F5344CB8AC3E}">
        <p14:creationId xmlns:p14="http://schemas.microsoft.com/office/powerpoint/2010/main" val="199598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16</a:t>
            </a:fld>
            <a:endParaRPr lang="en-US" altLang="en-US"/>
          </a:p>
        </p:txBody>
      </p:sp>
    </p:spTree>
    <p:extLst>
      <p:ext uri="{BB962C8B-B14F-4D97-AF65-F5344CB8AC3E}">
        <p14:creationId xmlns:p14="http://schemas.microsoft.com/office/powerpoint/2010/main" val="295015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17</a:t>
            </a:fld>
            <a:endParaRPr lang="en-US" altLang="en-US"/>
          </a:p>
        </p:txBody>
      </p:sp>
    </p:spTree>
    <p:extLst>
      <p:ext uri="{BB962C8B-B14F-4D97-AF65-F5344CB8AC3E}">
        <p14:creationId xmlns:p14="http://schemas.microsoft.com/office/powerpoint/2010/main" val="99342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18</a:t>
            </a:fld>
            <a:endParaRPr lang="en-US" altLang="en-US"/>
          </a:p>
        </p:txBody>
      </p:sp>
    </p:spTree>
    <p:extLst>
      <p:ext uri="{BB962C8B-B14F-4D97-AF65-F5344CB8AC3E}">
        <p14:creationId xmlns:p14="http://schemas.microsoft.com/office/powerpoint/2010/main" val="1709218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19</a:t>
            </a:fld>
            <a:endParaRPr lang="en-US" altLang="en-US"/>
          </a:p>
        </p:txBody>
      </p:sp>
    </p:spTree>
    <p:extLst>
      <p:ext uri="{BB962C8B-B14F-4D97-AF65-F5344CB8AC3E}">
        <p14:creationId xmlns:p14="http://schemas.microsoft.com/office/powerpoint/2010/main" val="159855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2</a:t>
            </a:fld>
            <a:endParaRPr lang="en-US" altLang="en-US"/>
          </a:p>
        </p:txBody>
      </p:sp>
    </p:spTree>
    <p:extLst>
      <p:ext uri="{BB962C8B-B14F-4D97-AF65-F5344CB8AC3E}">
        <p14:creationId xmlns:p14="http://schemas.microsoft.com/office/powerpoint/2010/main" val="260430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20</a:t>
            </a:fld>
            <a:endParaRPr lang="en-US" altLang="en-US"/>
          </a:p>
        </p:txBody>
      </p:sp>
    </p:spTree>
    <p:extLst>
      <p:ext uri="{BB962C8B-B14F-4D97-AF65-F5344CB8AC3E}">
        <p14:creationId xmlns:p14="http://schemas.microsoft.com/office/powerpoint/2010/main" val="32578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3</a:t>
            </a:fld>
            <a:endParaRPr lang="en-US" altLang="en-US"/>
          </a:p>
        </p:txBody>
      </p:sp>
    </p:spTree>
    <p:extLst>
      <p:ext uri="{BB962C8B-B14F-4D97-AF65-F5344CB8AC3E}">
        <p14:creationId xmlns:p14="http://schemas.microsoft.com/office/powerpoint/2010/main" val="12770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4</a:t>
            </a:fld>
            <a:endParaRPr lang="en-US" altLang="en-US"/>
          </a:p>
        </p:txBody>
      </p:sp>
    </p:spTree>
    <p:extLst>
      <p:ext uri="{BB962C8B-B14F-4D97-AF65-F5344CB8AC3E}">
        <p14:creationId xmlns:p14="http://schemas.microsoft.com/office/powerpoint/2010/main" val="69026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5</a:t>
            </a:fld>
            <a:endParaRPr lang="en-US" altLang="en-US"/>
          </a:p>
        </p:txBody>
      </p:sp>
    </p:spTree>
    <p:extLst>
      <p:ext uri="{BB962C8B-B14F-4D97-AF65-F5344CB8AC3E}">
        <p14:creationId xmlns:p14="http://schemas.microsoft.com/office/powerpoint/2010/main" val="413870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6</a:t>
            </a:fld>
            <a:endParaRPr lang="en-US" altLang="en-US"/>
          </a:p>
        </p:txBody>
      </p:sp>
    </p:spTree>
    <p:extLst>
      <p:ext uri="{BB962C8B-B14F-4D97-AF65-F5344CB8AC3E}">
        <p14:creationId xmlns:p14="http://schemas.microsoft.com/office/powerpoint/2010/main" val="160534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7</a:t>
            </a:fld>
            <a:endParaRPr lang="en-US" altLang="en-US"/>
          </a:p>
        </p:txBody>
      </p:sp>
    </p:spTree>
    <p:extLst>
      <p:ext uri="{BB962C8B-B14F-4D97-AF65-F5344CB8AC3E}">
        <p14:creationId xmlns:p14="http://schemas.microsoft.com/office/powerpoint/2010/main" val="52939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8</a:t>
            </a:fld>
            <a:endParaRPr lang="en-US" altLang="en-US"/>
          </a:p>
        </p:txBody>
      </p:sp>
    </p:spTree>
    <p:extLst>
      <p:ext uri="{BB962C8B-B14F-4D97-AF65-F5344CB8AC3E}">
        <p14:creationId xmlns:p14="http://schemas.microsoft.com/office/powerpoint/2010/main" val="37995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Mosquitoes &amp; Ticks in Massachusetts</a:t>
            </a:r>
          </a:p>
        </p:txBody>
      </p:sp>
      <p:sp>
        <p:nvSpPr>
          <p:cNvPr id="5" name="Date Placeholder 4"/>
          <p:cNvSpPr>
            <a:spLocks noGrp="1"/>
          </p:cNvSpPr>
          <p:nvPr>
            <p:ph type="dt" idx="1"/>
          </p:nvPr>
        </p:nvSpPr>
        <p:spPr/>
        <p:txBody>
          <a:bodyPr/>
          <a:lstStyle/>
          <a:p>
            <a:r>
              <a:rPr lang="en-US" altLang="en-US"/>
              <a:t>Monday, March 06, 2023</a:t>
            </a:r>
          </a:p>
        </p:txBody>
      </p:sp>
      <p:sp>
        <p:nvSpPr>
          <p:cNvPr id="6" name="Footer Placeholder 5"/>
          <p:cNvSpPr>
            <a:spLocks noGrp="1"/>
          </p:cNvSpPr>
          <p:nvPr>
            <p:ph type="ftr" sz="quarter" idx="4"/>
          </p:nvPr>
        </p:nvSpPr>
        <p:spPr/>
        <p:txBody>
          <a:bodyPr/>
          <a:lstStyle/>
          <a:p>
            <a:r>
              <a:rPr lang="en-US" altLang="en-US"/>
              <a:t>Timothy D. Deschamps Executive Director</a:t>
            </a:r>
          </a:p>
        </p:txBody>
      </p:sp>
      <p:sp>
        <p:nvSpPr>
          <p:cNvPr id="7" name="Slide Number Placeholder 6"/>
          <p:cNvSpPr>
            <a:spLocks noGrp="1"/>
          </p:cNvSpPr>
          <p:nvPr>
            <p:ph type="sldNum" sz="quarter" idx="5"/>
          </p:nvPr>
        </p:nvSpPr>
        <p:spPr/>
        <p:txBody>
          <a:bodyPr/>
          <a:lstStyle/>
          <a:p>
            <a:fld id="{39F0BD29-A1CD-4B4A-B111-2026E46222B8}" type="slidenum">
              <a:rPr lang="en-US" altLang="en-US" smtClean="0"/>
              <a:pPr/>
              <a:t>9</a:t>
            </a:fld>
            <a:endParaRPr lang="en-US" altLang="en-US"/>
          </a:p>
        </p:txBody>
      </p:sp>
    </p:spTree>
    <p:extLst>
      <p:ext uri="{BB962C8B-B14F-4D97-AF65-F5344CB8AC3E}">
        <p14:creationId xmlns:p14="http://schemas.microsoft.com/office/powerpoint/2010/main" val="106906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A1DCF8A-98BF-4DBD-9F9A-E77EB0DD3FE7}" type="slidenum">
              <a:rPr lang="en-US" altLang="en-US" smtClean="0"/>
              <a:pPr/>
              <a:t>‹#›</a:t>
            </a:fld>
            <a:endParaRPr lang="en-US" altLang="en-US"/>
          </a:p>
        </p:txBody>
      </p:sp>
    </p:spTree>
    <p:extLst>
      <p:ext uri="{BB962C8B-B14F-4D97-AF65-F5344CB8AC3E}">
        <p14:creationId xmlns:p14="http://schemas.microsoft.com/office/powerpoint/2010/main" val="2715886625"/>
      </p:ext>
    </p:extLst>
  </p:cSld>
  <p:clrMapOvr>
    <a:masterClrMapping/>
  </p:clrMapOvr>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9FE1FC81-F479-4134-A2E6-F9E0937826A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14857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9FE1FC81-F479-4134-A2E6-F9E0937826AD}" type="slidenum">
              <a:rPr lang="en-US" altLang="en-US" smtClean="0">
                <a:solidFill>
                  <a:srgbClr val="000000"/>
                </a:solidFill>
              </a:rPr>
              <a:pPr/>
              <a:t>‹#›</a:t>
            </a:fld>
            <a:endParaRPr lang="en-US" altLang="en-US">
              <a:solidFill>
                <a:srgbClr val="000000"/>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27845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9FE1FC81-F479-4134-A2E6-F9E0937826A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95288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9FE1FC81-F479-4134-A2E6-F9E0937826AD}" type="slidenum">
              <a:rPr lang="en-US" altLang="en-US" smtClean="0">
                <a:solidFill>
                  <a:srgbClr val="000000"/>
                </a:solidFill>
              </a:rPr>
              <a:pPr/>
              <a:t>‹#›</a:t>
            </a:fld>
            <a:endParaRPr lang="en-US" altLang="en-US">
              <a:solidFill>
                <a:srgbClr val="000000"/>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37096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9FE1FC81-F479-4134-A2E6-F9E0937826A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60525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F199F45-6009-40E6-8929-2719A56F3113}" type="slidenum">
              <a:rPr lang="en-US" altLang="en-US" smtClean="0"/>
              <a:pPr/>
              <a:t>‹#›</a:t>
            </a:fld>
            <a:endParaRPr lang="en-US" altLang="en-US"/>
          </a:p>
        </p:txBody>
      </p:sp>
    </p:spTree>
    <p:extLst>
      <p:ext uri="{BB962C8B-B14F-4D97-AF65-F5344CB8AC3E}">
        <p14:creationId xmlns:p14="http://schemas.microsoft.com/office/powerpoint/2010/main" val="28201931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734350-8795-4CEE-8558-4EB9B8F1FC4B}" type="slidenum">
              <a:rPr lang="en-US" altLang="en-US" smtClean="0"/>
              <a:pPr/>
              <a:t>‹#›</a:t>
            </a:fld>
            <a:endParaRPr lang="en-US" altLang="en-US"/>
          </a:p>
        </p:txBody>
      </p:sp>
    </p:spTree>
    <p:extLst>
      <p:ext uri="{BB962C8B-B14F-4D97-AF65-F5344CB8AC3E}">
        <p14:creationId xmlns:p14="http://schemas.microsoft.com/office/powerpoint/2010/main" val="4083072969"/>
      </p:ext>
    </p:extLst>
  </p:cSld>
  <p:clrMapOvr>
    <a:masterClrMapping/>
  </p:clrMapOvr>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5AB77EF-87FA-46C5-B963-158DF12B3329}" type="slidenum">
              <a:rPr lang="en-US" altLang="en-US" smtClean="0"/>
              <a:pPr/>
              <a:t>‹#›</a:t>
            </a:fld>
            <a:endParaRPr lang="en-US" altLang="en-US"/>
          </a:p>
        </p:txBody>
      </p:sp>
    </p:spTree>
    <p:extLst>
      <p:ext uri="{BB962C8B-B14F-4D97-AF65-F5344CB8AC3E}">
        <p14:creationId xmlns:p14="http://schemas.microsoft.com/office/powerpoint/2010/main" val="25846903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BA128FC-9A8E-4FA2-811C-2A8D7622EE83}" type="slidenum">
              <a:rPr lang="en-US" altLang="en-US" smtClean="0"/>
              <a:pPr/>
              <a:t>‹#›</a:t>
            </a:fld>
            <a:endParaRPr lang="en-US" altLang="en-US"/>
          </a:p>
        </p:txBody>
      </p:sp>
    </p:spTree>
    <p:extLst>
      <p:ext uri="{BB962C8B-B14F-4D97-AF65-F5344CB8AC3E}">
        <p14:creationId xmlns:p14="http://schemas.microsoft.com/office/powerpoint/2010/main" val="34618456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B17AB2E-6C8F-46CE-A173-58CBBDC42440}" type="slidenum">
              <a:rPr lang="en-US" altLang="en-US" smtClean="0"/>
              <a:pPr/>
              <a:t>‹#›</a:t>
            </a:fld>
            <a:endParaRPr lang="en-US" altLang="en-US"/>
          </a:p>
        </p:txBody>
      </p:sp>
    </p:spTree>
    <p:extLst>
      <p:ext uri="{BB962C8B-B14F-4D97-AF65-F5344CB8AC3E}">
        <p14:creationId xmlns:p14="http://schemas.microsoft.com/office/powerpoint/2010/main" val="27206623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972A1C5-0639-4C8E-A708-7A3F091B31FB}" type="slidenum">
              <a:rPr lang="en-US" altLang="en-US" smtClean="0"/>
              <a:pPr/>
              <a:t>‹#›</a:t>
            </a:fld>
            <a:endParaRPr lang="en-US" altLang="en-US"/>
          </a:p>
        </p:txBody>
      </p:sp>
    </p:spTree>
    <p:extLst>
      <p:ext uri="{BB962C8B-B14F-4D97-AF65-F5344CB8AC3E}">
        <p14:creationId xmlns:p14="http://schemas.microsoft.com/office/powerpoint/2010/main" val="40437663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19C5A10-310C-46F5-8DFB-721D307D17A5}" type="slidenum">
              <a:rPr lang="en-US" altLang="en-US" smtClean="0"/>
              <a:pPr/>
              <a:t>‹#›</a:t>
            </a:fld>
            <a:endParaRPr lang="en-US" altLang="en-US"/>
          </a:p>
        </p:txBody>
      </p:sp>
    </p:spTree>
    <p:extLst>
      <p:ext uri="{BB962C8B-B14F-4D97-AF65-F5344CB8AC3E}">
        <p14:creationId xmlns:p14="http://schemas.microsoft.com/office/powerpoint/2010/main" val="38287141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9AB36FF-9D40-48E6-9FD5-6726FB3A6044}" type="slidenum">
              <a:rPr lang="en-US" altLang="en-US" smtClean="0"/>
              <a:pPr/>
              <a:t>‹#›</a:t>
            </a:fld>
            <a:endParaRPr lang="en-US" altLang="en-US"/>
          </a:p>
        </p:txBody>
      </p:sp>
    </p:spTree>
    <p:extLst>
      <p:ext uri="{BB962C8B-B14F-4D97-AF65-F5344CB8AC3E}">
        <p14:creationId xmlns:p14="http://schemas.microsoft.com/office/powerpoint/2010/main" val="2428931211"/>
      </p:ext>
    </p:extLst>
  </p:cSld>
  <p:clrMapOvr>
    <a:masterClrMapping/>
  </p:clrMapOvr>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BDA811E-133E-4E40-A331-F57AD40DA406}" type="slidenum">
              <a:rPr lang="en-US" altLang="en-US" smtClean="0"/>
              <a:pPr/>
              <a:t>‹#›</a:t>
            </a:fld>
            <a:endParaRPr lang="en-US" altLang="en-US"/>
          </a:p>
        </p:txBody>
      </p:sp>
    </p:spTree>
    <p:extLst>
      <p:ext uri="{BB962C8B-B14F-4D97-AF65-F5344CB8AC3E}">
        <p14:creationId xmlns:p14="http://schemas.microsoft.com/office/powerpoint/2010/main" val="1072021226"/>
      </p:ext>
    </p:extLst>
  </p:cSld>
  <p:clrMapOvr>
    <a:masterClrMapping/>
  </p:clrMapOvr>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CF5BF56-C05D-438B-887D-D6323AA27D5A}" type="slidenum">
              <a:rPr lang="en-US" altLang="en-US" smtClean="0"/>
              <a:pPr/>
              <a:t>‹#›</a:t>
            </a:fld>
            <a:endParaRPr lang="en-US" altLang="en-US"/>
          </a:p>
        </p:txBody>
      </p:sp>
      <p:sp>
        <p:nvSpPr>
          <p:cNvPr id="5" name="Date Placeholder 4"/>
          <p:cNvSpPr>
            <a:spLocks noGrp="1"/>
          </p:cNvSpPr>
          <p:nvPr>
            <p:ph type="dt" sz="half" idx="10"/>
          </p:nvPr>
        </p:nvSpPr>
        <p:spPr/>
        <p:txBody>
          <a:bodyPr/>
          <a:lstStyle/>
          <a:p>
            <a:endParaRPr lang="en-US" altLang="en-US"/>
          </a:p>
        </p:txBody>
      </p:sp>
    </p:spTree>
    <p:extLst>
      <p:ext uri="{BB962C8B-B14F-4D97-AF65-F5344CB8AC3E}">
        <p14:creationId xmlns:p14="http://schemas.microsoft.com/office/powerpoint/2010/main" val="27833262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E1FC81-F479-4134-A2E6-F9E0937826A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068761"/>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9" name="Text Box 5"/>
          <p:cNvSpPr txBox="1">
            <a:spLocks noChangeArrowheads="1"/>
          </p:cNvSpPr>
          <p:nvPr/>
        </p:nvSpPr>
        <p:spPr bwMode="auto">
          <a:xfrm>
            <a:off x="2049262" y="1139825"/>
            <a:ext cx="708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MOSQUITO AND TICKS IN CENTRAL MASSACHUSETTS</a:t>
            </a:r>
          </a:p>
        </p:txBody>
      </p:sp>
      <p:sp>
        <p:nvSpPr>
          <p:cNvPr id="364550" name="Text Box 6"/>
          <p:cNvSpPr txBox="1">
            <a:spLocks noChangeArrowheads="1"/>
          </p:cNvSpPr>
          <p:nvPr/>
        </p:nvSpPr>
        <p:spPr bwMode="auto">
          <a:xfrm>
            <a:off x="2049262" y="2667000"/>
            <a:ext cx="68580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TIMOTHY D. DESCHAMPS</a:t>
            </a:r>
          </a:p>
          <a:p>
            <a:pPr>
              <a:spcBef>
                <a:spcPct val="50000"/>
              </a:spcBef>
            </a:pPr>
            <a:r>
              <a:rPr lang="en-US" altLang="en-US" dirty="0"/>
              <a:t>Executive Director</a:t>
            </a:r>
          </a:p>
          <a:p>
            <a:pPr>
              <a:spcBef>
                <a:spcPct val="50000"/>
              </a:spcBef>
            </a:pPr>
            <a:r>
              <a:rPr lang="en-US" altLang="en-US" dirty="0"/>
              <a:t>deschamps@cmmcp.org</a:t>
            </a:r>
          </a:p>
          <a:p>
            <a:pPr>
              <a:spcBef>
                <a:spcPct val="50000"/>
              </a:spcBef>
            </a:pPr>
            <a:endParaRPr lang="en-US" altLang="en-US" dirty="0"/>
          </a:p>
          <a:p>
            <a:pPr>
              <a:spcBef>
                <a:spcPct val="50000"/>
              </a:spcBef>
            </a:pPr>
            <a:r>
              <a:rPr lang="en-US" altLang="en-US" sz="2800" b="1" dirty="0"/>
              <a:t>WESTFORD SPORTSMAN CLUB</a:t>
            </a:r>
          </a:p>
          <a:p>
            <a:pPr>
              <a:spcBef>
                <a:spcPct val="50000"/>
              </a:spcBef>
            </a:pPr>
            <a:r>
              <a:rPr lang="en-US" altLang="en-US" sz="2800" b="1" dirty="0"/>
              <a:t>MARCH 6, 2023</a:t>
            </a:r>
          </a:p>
          <a:p>
            <a:pPr>
              <a:spcBef>
                <a:spcPct val="50000"/>
              </a:spcBef>
            </a:pPr>
            <a:endParaRPr lang="en-US" altLang="en-US" dirty="0"/>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
        <p:nvSpPr>
          <p:cNvPr id="6"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Text Box 4"/>
          <p:cNvSpPr txBox="1">
            <a:spLocks noChangeArrowheads="1"/>
          </p:cNvSpPr>
          <p:nvPr/>
        </p:nvSpPr>
        <p:spPr bwMode="auto">
          <a:xfrm>
            <a:off x="914400" y="914400"/>
            <a:ext cx="70104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Tick &amp; Mosquito Repellents</a:t>
            </a:r>
            <a:endParaRPr lang="en-US" altLang="en-US" sz="2800" dirty="0"/>
          </a:p>
          <a:p>
            <a:r>
              <a:rPr lang="en-US" altLang="en-US" sz="2800" dirty="0"/>
              <a:t> </a:t>
            </a:r>
          </a:p>
          <a:p>
            <a:pPr>
              <a:buFont typeface="Wingdings" panose="05000000000000000000" pitchFamily="2" charset="2"/>
              <a:buChar char="§"/>
            </a:pPr>
            <a:r>
              <a:rPr lang="en-US" altLang="en-US" sz="2800" dirty="0"/>
              <a:t>DEET</a:t>
            </a:r>
          </a:p>
          <a:p>
            <a:pPr>
              <a:buFont typeface="Wingdings" panose="05000000000000000000" pitchFamily="2" charset="2"/>
              <a:buChar char="§"/>
            </a:pPr>
            <a:r>
              <a:rPr lang="en-US" altLang="en-US" sz="2800" dirty="0"/>
              <a:t>Permethrin*</a:t>
            </a:r>
          </a:p>
          <a:p>
            <a:pPr>
              <a:buFont typeface="Wingdings" panose="05000000000000000000" pitchFamily="2" charset="2"/>
              <a:buChar char="§"/>
            </a:pPr>
            <a:r>
              <a:rPr lang="en-US" altLang="en-US" sz="2800" dirty="0"/>
              <a:t>Picaridin</a:t>
            </a:r>
          </a:p>
          <a:p>
            <a:pPr>
              <a:buFont typeface="Wingdings" panose="05000000000000000000" pitchFamily="2" charset="2"/>
              <a:buChar char="§"/>
            </a:pPr>
            <a:r>
              <a:rPr lang="en-US" altLang="en-US" sz="2800" dirty="0"/>
              <a:t>Oil of Lemon Eucalyptus (</a:t>
            </a:r>
            <a:r>
              <a:rPr lang="en-US" altLang="en-US" sz="2800" dirty="0" err="1"/>
              <a:t>PMD</a:t>
            </a:r>
            <a:r>
              <a:rPr lang="en-US" altLang="en-US" sz="2800" dirty="0"/>
              <a:t>)</a:t>
            </a:r>
          </a:p>
          <a:p>
            <a:pPr>
              <a:buFont typeface="Wingdings" panose="05000000000000000000" pitchFamily="2" charset="2"/>
              <a:buChar char="§"/>
            </a:pPr>
            <a:endParaRPr lang="en-US" altLang="en-US" sz="2800" dirty="0"/>
          </a:p>
          <a:p>
            <a:pPr>
              <a:buFont typeface="Wingdings" panose="05000000000000000000" pitchFamily="2" charset="2"/>
              <a:buNone/>
            </a:pPr>
            <a:r>
              <a:rPr lang="en-US" altLang="en-US" sz="2800" dirty="0"/>
              <a:t>*clothing only</a:t>
            </a:r>
          </a:p>
          <a:p>
            <a:pPr>
              <a:buFont typeface="Wingdings" panose="05000000000000000000" pitchFamily="2" charset="2"/>
              <a:buChar char="§"/>
            </a:pPr>
            <a:endParaRPr lang="en-US" altLang="en-US" sz="2800" dirty="0"/>
          </a:p>
          <a:p>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extLst>
      <p:ext uri="{BB962C8B-B14F-4D97-AF65-F5344CB8AC3E}">
        <p14:creationId xmlns:p14="http://schemas.microsoft.com/office/powerpoint/2010/main" val="3515617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Text Box 4"/>
          <p:cNvSpPr txBox="1">
            <a:spLocks noChangeArrowheads="1"/>
          </p:cNvSpPr>
          <p:nvPr/>
        </p:nvSpPr>
        <p:spPr bwMode="auto">
          <a:xfrm>
            <a:off x="914400" y="914400"/>
            <a:ext cx="70104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DEET*</a:t>
            </a:r>
            <a:endParaRPr lang="en-US" altLang="en-US" sz="2800" dirty="0"/>
          </a:p>
          <a:p>
            <a:r>
              <a:rPr lang="en-US" altLang="en-US" sz="2800" dirty="0"/>
              <a:t> </a:t>
            </a:r>
          </a:p>
          <a:p>
            <a:pPr>
              <a:buFont typeface="Wingdings" panose="05000000000000000000" pitchFamily="2" charset="2"/>
              <a:buChar char="§"/>
            </a:pPr>
            <a:r>
              <a:rPr lang="en-US" altLang="en-US" sz="2800" dirty="0"/>
              <a:t>The “Gold Standard” since 1946   (military use – 1957 civilian use)</a:t>
            </a:r>
          </a:p>
          <a:p>
            <a:pPr>
              <a:buFont typeface="Wingdings" panose="05000000000000000000" pitchFamily="2" charset="2"/>
              <a:buChar char="§"/>
            </a:pPr>
            <a:r>
              <a:rPr lang="en-US" altLang="en-US" sz="2800" b="1" dirty="0">
                <a:solidFill>
                  <a:srgbClr val="FF0000"/>
                </a:solidFill>
              </a:rPr>
              <a:t>READ THE LABEL</a:t>
            </a:r>
            <a:r>
              <a:rPr lang="en-US" altLang="en-US" sz="2800" dirty="0"/>
              <a:t> – under 30% recommended for children &gt;2 months</a:t>
            </a:r>
          </a:p>
          <a:p>
            <a:pPr>
              <a:buFont typeface="Wingdings" panose="05000000000000000000" pitchFamily="2" charset="2"/>
              <a:buChar char="§"/>
            </a:pPr>
            <a:r>
              <a:rPr lang="en-US" altLang="en-US" sz="2800" dirty="0"/>
              <a:t>Not recommended for infants</a:t>
            </a:r>
          </a:p>
          <a:p>
            <a:pPr>
              <a:buFont typeface="Wingdings" panose="05000000000000000000" pitchFamily="2" charset="2"/>
              <a:buChar char="§"/>
            </a:pPr>
            <a:endParaRPr lang="en-US" altLang="en-US" sz="2800" dirty="0"/>
          </a:p>
          <a:p>
            <a:pPr>
              <a:buFont typeface="Wingdings" panose="05000000000000000000" pitchFamily="2" charset="2"/>
              <a:buChar char="§"/>
            </a:pPr>
            <a:endParaRPr lang="en-US" altLang="en-US" sz="2800" dirty="0"/>
          </a:p>
          <a:p>
            <a:pPr>
              <a:buFont typeface="Wingdings" panose="05000000000000000000" pitchFamily="2" charset="2"/>
              <a:buChar char="§"/>
            </a:pPr>
            <a:endParaRPr lang="en-US" altLang="en-US" sz="2800" dirty="0"/>
          </a:p>
          <a:p>
            <a:pPr>
              <a:buFont typeface="Wingdings" panose="05000000000000000000" pitchFamily="2" charset="2"/>
              <a:buChar char="§"/>
            </a:pPr>
            <a:endParaRPr lang="en-US" altLang="en-US" sz="2800" dirty="0"/>
          </a:p>
          <a:p>
            <a:pPr>
              <a:buFont typeface="Wingdings" panose="05000000000000000000" pitchFamily="2" charset="2"/>
              <a:buNone/>
            </a:pPr>
            <a:r>
              <a:rPr lang="en-US" altLang="en-US" i="1" dirty="0"/>
              <a:t>*</a:t>
            </a:r>
            <a:r>
              <a:rPr lang="en-US" altLang="en-US" i="1" dirty="0" err="1"/>
              <a:t>N,N</a:t>
            </a:r>
            <a:r>
              <a:rPr lang="en-US" altLang="en-US" dirty="0"/>
              <a:t>-Diethyl-</a:t>
            </a:r>
            <a:r>
              <a:rPr lang="en-US" altLang="en-US" i="1" dirty="0"/>
              <a:t>m</a:t>
            </a:r>
            <a:r>
              <a:rPr lang="en-US" altLang="en-US" dirty="0"/>
              <a:t>-toluamide</a:t>
            </a:r>
            <a:endParaRPr lang="en-US" altLang="en-US" sz="2800" dirty="0"/>
          </a:p>
          <a:p>
            <a:endParaRPr lang="en-US" altLang="en-US" sz="2800" dirty="0"/>
          </a:p>
        </p:txBody>
      </p:sp>
      <p:pic>
        <p:nvPicPr>
          <p:cNvPr id="446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98" y="4191000"/>
            <a:ext cx="10198036" cy="134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6" name="Picture 5"/>
          <p:cNvPicPr>
            <a:picLocks noChangeAspect="1"/>
          </p:cNvPicPr>
          <p:nvPr/>
        </p:nvPicPr>
        <p:blipFill>
          <a:blip r:embed="rId4"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914400" y="914400"/>
            <a:ext cx="7010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Permethrin</a:t>
            </a:r>
            <a:endParaRPr lang="en-US" altLang="en-US" sz="2800" dirty="0"/>
          </a:p>
          <a:p>
            <a:r>
              <a:rPr lang="en-US" altLang="en-US" sz="2800" dirty="0"/>
              <a:t> </a:t>
            </a:r>
          </a:p>
          <a:p>
            <a:pPr>
              <a:buFont typeface="Wingdings" panose="05000000000000000000" pitchFamily="2" charset="2"/>
              <a:buChar char="§"/>
            </a:pPr>
            <a:r>
              <a:rPr lang="en-US" altLang="en-US" sz="2800" dirty="0"/>
              <a:t>Contact insecticide</a:t>
            </a:r>
          </a:p>
          <a:p>
            <a:pPr>
              <a:buFont typeface="Wingdings" panose="05000000000000000000" pitchFamily="2" charset="2"/>
              <a:buChar char="§"/>
            </a:pPr>
            <a:r>
              <a:rPr lang="en-US" altLang="en-US" sz="2800" dirty="0"/>
              <a:t>Intended for use on clothing, bed nets, shoes, camping gear – </a:t>
            </a:r>
            <a:r>
              <a:rPr lang="en-US" altLang="en-US" sz="2800" b="1" dirty="0"/>
              <a:t>NOT ON SKIN</a:t>
            </a:r>
            <a:endParaRPr lang="en-US" altLang="en-US" sz="2800" dirty="0"/>
          </a:p>
          <a:p>
            <a:pPr>
              <a:buFont typeface="Wingdings" panose="05000000000000000000" pitchFamily="2" charset="2"/>
              <a:buChar char="§"/>
            </a:pPr>
            <a:r>
              <a:rPr lang="en-US" altLang="en-US" sz="2800" dirty="0"/>
              <a:t>Follow label instructions</a:t>
            </a:r>
          </a:p>
          <a:p>
            <a:pPr>
              <a:buFont typeface="Wingdings" panose="05000000000000000000" pitchFamily="2" charset="2"/>
              <a:buChar char="§"/>
            </a:pPr>
            <a:r>
              <a:rPr lang="en-US" altLang="en-US" sz="2800" dirty="0"/>
              <a:t>Very effective against mosquitoes, ticks &amp; other biting insects</a:t>
            </a:r>
          </a:p>
          <a:p>
            <a:pPr>
              <a:buFont typeface="Wingdings" panose="05000000000000000000" pitchFamily="2" charset="2"/>
              <a:buChar char="§"/>
            </a:pPr>
            <a:endParaRPr lang="en-US" altLang="en-US" sz="2800" dirty="0"/>
          </a:p>
          <a:p>
            <a:pPr>
              <a:buFont typeface="Wingdings" panose="05000000000000000000" pitchFamily="2" charset="2"/>
              <a:buNone/>
            </a:pPr>
            <a:endParaRPr lang="en-US" altLang="en-US" sz="2800" b="1" dirty="0">
              <a:solidFill>
                <a:srgbClr val="FF0000"/>
              </a:solidFill>
            </a:endParaRPr>
          </a:p>
          <a:p>
            <a:pPr>
              <a:buFont typeface="Wingdings" panose="05000000000000000000" pitchFamily="2" charset="2"/>
              <a:buNone/>
            </a:pPr>
            <a:r>
              <a:rPr lang="en-US" altLang="en-US" sz="2800" b="1" dirty="0">
                <a:solidFill>
                  <a:srgbClr val="FF0000"/>
                </a:solidFill>
              </a:rPr>
              <a:t>READ THE LABEL</a:t>
            </a:r>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2" name="Picture 1">
            <a:extLst>
              <a:ext uri="{FF2B5EF4-FFF2-40B4-BE49-F238E27FC236}">
                <a16:creationId xmlns:a16="http://schemas.microsoft.com/office/drawing/2014/main" id="{4D65C0A3-C8BC-4805-B1F3-3A04B25D697C}"/>
              </a:ext>
            </a:extLst>
          </p:cNvPr>
          <p:cNvPicPr>
            <a:picLocks noChangeAspect="1"/>
          </p:cNvPicPr>
          <p:nvPr/>
        </p:nvPicPr>
        <p:blipFill>
          <a:blip r:embed="rId3"/>
          <a:stretch>
            <a:fillRect/>
          </a:stretch>
        </p:blipFill>
        <p:spPr>
          <a:xfrm>
            <a:off x="914400" y="152400"/>
            <a:ext cx="3770388" cy="2819400"/>
          </a:xfrm>
          <a:prstGeom prst="rect">
            <a:avLst/>
          </a:prstGeom>
        </p:spPr>
      </p:pic>
      <p:pic>
        <p:nvPicPr>
          <p:cNvPr id="3" name="Picture 2">
            <a:extLst>
              <a:ext uri="{FF2B5EF4-FFF2-40B4-BE49-F238E27FC236}">
                <a16:creationId xmlns:a16="http://schemas.microsoft.com/office/drawing/2014/main" id="{9923A130-8146-4F40-A9F3-4C48DA00BC22}"/>
              </a:ext>
            </a:extLst>
          </p:cNvPr>
          <p:cNvPicPr>
            <a:picLocks noChangeAspect="1"/>
          </p:cNvPicPr>
          <p:nvPr/>
        </p:nvPicPr>
        <p:blipFill>
          <a:blip r:embed="rId4"/>
          <a:stretch>
            <a:fillRect/>
          </a:stretch>
        </p:blipFill>
        <p:spPr>
          <a:xfrm>
            <a:off x="4267200" y="2338387"/>
            <a:ext cx="3959843" cy="2690813"/>
          </a:xfrm>
          <a:prstGeom prst="rect">
            <a:avLst/>
          </a:prstGeom>
        </p:spPr>
      </p:pic>
      <p:pic>
        <p:nvPicPr>
          <p:cNvPr id="4" name="Picture 3">
            <a:extLst>
              <a:ext uri="{FF2B5EF4-FFF2-40B4-BE49-F238E27FC236}">
                <a16:creationId xmlns:a16="http://schemas.microsoft.com/office/drawing/2014/main" id="{50053E47-185C-42D8-AD43-9AD06FDA29AD}"/>
              </a:ext>
            </a:extLst>
          </p:cNvPr>
          <p:cNvPicPr>
            <a:picLocks noChangeAspect="1"/>
          </p:cNvPicPr>
          <p:nvPr/>
        </p:nvPicPr>
        <p:blipFill>
          <a:blip r:embed="rId5"/>
          <a:stretch>
            <a:fillRect/>
          </a:stretch>
        </p:blipFill>
        <p:spPr>
          <a:xfrm>
            <a:off x="7617131" y="4267200"/>
            <a:ext cx="3851809" cy="25908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ximize the Effectiveness of the Permethrin Fabric Treatment">
            <a:extLst>
              <a:ext uri="{FF2B5EF4-FFF2-40B4-BE49-F238E27FC236}">
                <a16:creationId xmlns:a16="http://schemas.microsoft.com/office/drawing/2014/main" id="{ABAFD6D8-511D-4A5E-9DDC-612D8A8BDE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
            <a:ext cx="9829800" cy="655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927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Text Box 4"/>
          <p:cNvSpPr txBox="1">
            <a:spLocks noChangeArrowheads="1"/>
          </p:cNvSpPr>
          <p:nvPr/>
        </p:nvSpPr>
        <p:spPr bwMode="auto">
          <a:xfrm>
            <a:off x="914400" y="914400"/>
            <a:ext cx="70104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Picaridin &amp; </a:t>
            </a:r>
            <a:r>
              <a:rPr lang="en-US" altLang="en-US" sz="3200" b="1" dirty="0" err="1"/>
              <a:t>PMD</a:t>
            </a:r>
            <a:endParaRPr lang="en-US" altLang="en-US" sz="2800" dirty="0"/>
          </a:p>
          <a:p>
            <a:r>
              <a:rPr lang="en-US" altLang="en-US" sz="2800" dirty="0"/>
              <a:t> </a:t>
            </a:r>
          </a:p>
          <a:p>
            <a:pPr>
              <a:buFont typeface="Wingdings" panose="05000000000000000000" pitchFamily="2" charset="2"/>
              <a:buChar char="§"/>
            </a:pPr>
            <a:r>
              <a:rPr lang="en-US" altLang="en-US" sz="2800" dirty="0"/>
              <a:t>Shorter effectiveness (comparable to low concentrations of DEET)</a:t>
            </a:r>
          </a:p>
          <a:p>
            <a:pPr>
              <a:buFont typeface="Wingdings" panose="05000000000000000000" pitchFamily="2" charset="2"/>
              <a:buChar char="§"/>
            </a:pPr>
            <a:r>
              <a:rPr lang="en-US" altLang="en-US" sz="2800" dirty="0"/>
              <a:t>Newer products, less data available</a:t>
            </a:r>
          </a:p>
          <a:p>
            <a:pPr>
              <a:buFont typeface="Wingdings" panose="05000000000000000000" pitchFamily="2" charset="2"/>
              <a:buChar char="§"/>
            </a:pPr>
            <a:r>
              <a:rPr lang="en-US" altLang="en-US" sz="2800" dirty="0"/>
              <a:t>Don’t use </a:t>
            </a:r>
            <a:r>
              <a:rPr lang="en-US" altLang="en-US" sz="2800" dirty="0" err="1"/>
              <a:t>PMD</a:t>
            </a:r>
            <a:r>
              <a:rPr lang="en-US" altLang="en-US" sz="2800" dirty="0"/>
              <a:t> (oil of lemon eucalyptus) on children under 3 years of age</a:t>
            </a:r>
          </a:p>
          <a:p>
            <a:pPr>
              <a:buFont typeface="Wingdings" panose="05000000000000000000" pitchFamily="2" charset="2"/>
              <a:buChar char="§"/>
            </a:pPr>
            <a:endParaRPr lang="en-US" altLang="en-US" sz="2800" dirty="0"/>
          </a:p>
          <a:p>
            <a:pPr>
              <a:buFont typeface="Wingdings" panose="05000000000000000000" pitchFamily="2" charset="2"/>
              <a:buNone/>
            </a:pPr>
            <a:endParaRPr lang="en-US" altLang="en-US" sz="2800" b="1" dirty="0">
              <a:solidFill>
                <a:srgbClr val="FF0000"/>
              </a:solidFill>
            </a:endParaRPr>
          </a:p>
          <a:p>
            <a:pPr>
              <a:buFont typeface="Wingdings" panose="05000000000000000000" pitchFamily="2" charset="2"/>
              <a:buNone/>
            </a:pPr>
            <a:endParaRPr lang="en-US" altLang="en-US" sz="2800" b="1" dirty="0">
              <a:solidFill>
                <a:srgbClr val="FF0000"/>
              </a:solidFill>
            </a:endParaRPr>
          </a:p>
          <a:p>
            <a:pPr>
              <a:buFont typeface="Wingdings" panose="05000000000000000000" pitchFamily="2" charset="2"/>
              <a:buNone/>
            </a:pPr>
            <a:r>
              <a:rPr lang="en-US" altLang="en-US" sz="2800" b="1" dirty="0">
                <a:solidFill>
                  <a:srgbClr val="FF0000"/>
                </a:solidFill>
              </a:rPr>
              <a:t>READ THE LABEL</a:t>
            </a:r>
          </a:p>
          <a:p>
            <a:pPr>
              <a:buFont typeface="Wingdings" panose="05000000000000000000" pitchFamily="2" charset="2"/>
              <a:buChar char="§"/>
            </a:pPr>
            <a:endParaRPr lang="en-US" altLang="en-US" sz="2800" b="1" dirty="0">
              <a:solidFill>
                <a:srgbClr val="FF0000"/>
              </a:solidFill>
            </a:endParaRPr>
          </a:p>
          <a:p>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0" name="Text Box 4"/>
          <p:cNvSpPr txBox="1">
            <a:spLocks noChangeArrowheads="1"/>
          </p:cNvSpPr>
          <p:nvPr/>
        </p:nvSpPr>
        <p:spPr bwMode="auto">
          <a:xfrm>
            <a:off x="914400" y="914400"/>
            <a:ext cx="7010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Natural Repellents</a:t>
            </a:r>
            <a:endParaRPr lang="en-US" altLang="en-US" sz="2800" dirty="0"/>
          </a:p>
          <a:p>
            <a:r>
              <a:rPr lang="en-US" altLang="en-US" sz="2800" dirty="0"/>
              <a:t> </a:t>
            </a:r>
          </a:p>
          <a:p>
            <a:pPr>
              <a:buFont typeface="Wingdings" panose="05000000000000000000" pitchFamily="2" charset="2"/>
              <a:buChar char="§"/>
            </a:pPr>
            <a:r>
              <a:rPr lang="en-US" altLang="en-US" sz="2800" dirty="0"/>
              <a:t>Limited data available of effectiveness and toxicity</a:t>
            </a:r>
          </a:p>
          <a:p>
            <a:pPr>
              <a:buFont typeface="Wingdings" panose="05000000000000000000" pitchFamily="2" charset="2"/>
              <a:buChar char="§"/>
            </a:pPr>
            <a:r>
              <a:rPr lang="en-US" altLang="en-US" sz="2800" dirty="0"/>
              <a:t>Look for products with an EPA registration number</a:t>
            </a:r>
          </a:p>
          <a:p>
            <a:pPr>
              <a:buFont typeface="Wingdings" panose="05000000000000000000" pitchFamily="2" charset="2"/>
              <a:buChar char="§"/>
            </a:pPr>
            <a:r>
              <a:rPr lang="en-US" altLang="en-US" sz="2800" dirty="0"/>
              <a:t>Just because it’s “natural” doesn’t mean it works or is safer than alternatives</a:t>
            </a:r>
          </a:p>
          <a:p>
            <a:pPr>
              <a:buFont typeface="Wingdings" panose="05000000000000000000" pitchFamily="2" charset="2"/>
              <a:buChar char="§"/>
            </a:pPr>
            <a:endParaRPr lang="en-US" altLang="en-US" sz="2800" dirty="0"/>
          </a:p>
          <a:p>
            <a:pPr>
              <a:buFont typeface="Wingdings" panose="05000000000000000000" pitchFamily="2" charset="2"/>
              <a:buNone/>
            </a:pPr>
            <a:endParaRPr lang="en-US" altLang="en-US" sz="2800" b="1" dirty="0">
              <a:solidFill>
                <a:srgbClr val="FF0000"/>
              </a:solidFill>
            </a:endParaRPr>
          </a:p>
          <a:p>
            <a:pPr>
              <a:buFont typeface="Wingdings" panose="05000000000000000000" pitchFamily="2" charset="2"/>
              <a:buNone/>
            </a:pPr>
            <a:r>
              <a:rPr lang="en-US" altLang="en-US" sz="2800" b="1" dirty="0">
                <a:solidFill>
                  <a:srgbClr val="FF0000"/>
                </a:solidFill>
              </a:rPr>
              <a:t>READ THE LABEL</a:t>
            </a:r>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Text Box 4"/>
          <p:cNvSpPr txBox="1">
            <a:spLocks noChangeArrowheads="1"/>
          </p:cNvSpPr>
          <p:nvPr/>
        </p:nvSpPr>
        <p:spPr bwMode="auto">
          <a:xfrm>
            <a:off x="914400" y="914400"/>
            <a:ext cx="70104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Application of Repellents</a:t>
            </a:r>
            <a:endParaRPr lang="en-US" altLang="en-US" sz="2800" dirty="0"/>
          </a:p>
          <a:p>
            <a:r>
              <a:rPr lang="en-US" altLang="en-US" sz="2800" dirty="0"/>
              <a:t> </a:t>
            </a:r>
            <a:endParaRPr lang="en-US" altLang="en-US" dirty="0"/>
          </a:p>
          <a:p>
            <a:pPr algn="just">
              <a:buFont typeface="Wingdings" panose="05000000000000000000" pitchFamily="2" charset="2"/>
              <a:buChar char="§"/>
            </a:pPr>
            <a:r>
              <a:rPr lang="en-US" altLang="en-US" sz="2800" dirty="0"/>
              <a:t> Don’t use repellents under clothing </a:t>
            </a:r>
          </a:p>
          <a:p>
            <a:pPr algn="just">
              <a:buFont typeface="Wingdings" panose="05000000000000000000" pitchFamily="2" charset="2"/>
              <a:buChar char="§"/>
            </a:pPr>
            <a:r>
              <a:rPr lang="en-US" altLang="en-US" sz="2800" dirty="0"/>
              <a:t> Don’t use on cuts or irritated skin</a:t>
            </a:r>
          </a:p>
          <a:p>
            <a:pPr algn="just">
              <a:buFont typeface="Wingdings" panose="05000000000000000000" pitchFamily="2" charset="2"/>
              <a:buChar char="§"/>
            </a:pPr>
            <a:r>
              <a:rPr lang="en-US" altLang="en-US" sz="2800" dirty="0"/>
              <a:t> Don’t use repellents near the mouth or eyes and use them sparingly around the ears. When using spray products, spray the product onto your hands first, and then apply it to your face. </a:t>
            </a:r>
          </a:p>
          <a:p>
            <a:pPr marL="0" indent="0" algn="just"/>
            <a:endParaRPr lang="en-US" altLang="en-US" sz="2800" b="1" dirty="0">
              <a:solidFill>
                <a:srgbClr val="FF0000"/>
              </a:solidFill>
            </a:endParaRPr>
          </a:p>
          <a:p>
            <a:pPr marL="0" indent="0" algn="just"/>
            <a:r>
              <a:rPr lang="en-US" altLang="en-US" sz="2800" b="1" dirty="0">
                <a:solidFill>
                  <a:srgbClr val="FF0000"/>
                </a:solidFill>
              </a:rPr>
              <a:t>READ THE LABEL</a:t>
            </a:r>
            <a:endParaRPr lang="en-US" altLang="en-US" sz="2800" dirty="0"/>
          </a:p>
          <a:p>
            <a:pPr marL="0" indent="0" algn="just"/>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Text Box 4"/>
          <p:cNvSpPr txBox="1">
            <a:spLocks noChangeArrowheads="1"/>
          </p:cNvSpPr>
          <p:nvPr/>
        </p:nvSpPr>
        <p:spPr bwMode="auto">
          <a:xfrm>
            <a:off x="914400" y="914400"/>
            <a:ext cx="70104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Tick Removal</a:t>
            </a:r>
            <a:endParaRPr lang="en-US" altLang="en-US" sz="2800" dirty="0"/>
          </a:p>
          <a:p>
            <a:r>
              <a:rPr lang="en-US" altLang="en-US" sz="2800" dirty="0"/>
              <a:t> </a:t>
            </a:r>
            <a:endParaRPr lang="en-US" altLang="en-US" dirty="0"/>
          </a:p>
          <a:p>
            <a:pPr algn="just">
              <a:buFont typeface="Wingdings" panose="05000000000000000000" pitchFamily="2" charset="2"/>
              <a:buChar char="§"/>
            </a:pPr>
            <a:r>
              <a:rPr lang="en-US" altLang="en-US" sz="2800" dirty="0"/>
              <a:t> Use fine tipped tweezers</a:t>
            </a:r>
          </a:p>
          <a:p>
            <a:pPr algn="just">
              <a:buFont typeface="Wingdings" panose="05000000000000000000" pitchFamily="2" charset="2"/>
              <a:buChar char="§"/>
            </a:pPr>
            <a:r>
              <a:rPr lang="en-US" altLang="en-US" sz="2800" dirty="0"/>
              <a:t>Grasp head </a:t>
            </a:r>
            <a:r>
              <a:rPr lang="en-US" altLang="en-US" sz="2800" b="1" dirty="0">
                <a:solidFill>
                  <a:srgbClr val="FF0000"/>
                </a:solidFill>
              </a:rPr>
              <a:t>NOT</a:t>
            </a:r>
            <a:r>
              <a:rPr lang="en-US" altLang="en-US" sz="2800" dirty="0"/>
              <a:t> body</a:t>
            </a:r>
          </a:p>
          <a:p>
            <a:pPr algn="just">
              <a:buFont typeface="Wingdings" panose="05000000000000000000" pitchFamily="2" charset="2"/>
              <a:buChar char="§"/>
            </a:pPr>
            <a:r>
              <a:rPr lang="en-US" altLang="en-US" sz="2800" dirty="0"/>
              <a:t>Lift up</a:t>
            </a:r>
          </a:p>
          <a:p>
            <a:pPr algn="just">
              <a:buFont typeface="Wingdings" panose="05000000000000000000" pitchFamily="2" charset="2"/>
              <a:buChar char="§"/>
            </a:pPr>
            <a:r>
              <a:rPr lang="en-US" altLang="en-US" sz="2800" dirty="0"/>
              <a:t>Clean area with soap &amp;</a:t>
            </a:r>
          </a:p>
          <a:p>
            <a:pPr marL="0" indent="0" algn="just"/>
            <a:r>
              <a:rPr lang="en-US" altLang="en-US" sz="2800" dirty="0"/>
              <a:t>    water</a:t>
            </a:r>
          </a:p>
          <a:p>
            <a:pPr algn="just">
              <a:buFont typeface="Wingdings" panose="05000000000000000000" pitchFamily="2" charset="2"/>
              <a:buChar char="§"/>
            </a:pPr>
            <a:r>
              <a:rPr lang="en-US" altLang="en-US" sz="2800" dirty="0"/>
              <a:t>Put tick in bag and date</a:t>
            </a:r>
          </a:p>
          <a:p>
            <a:pPr marL="0" indent="0" algn="just"/>
            <a:r>
              <a:rPr lang="en-US" altLang="en-US" sz="2800" dirty="0"/>
              <a:t>   in case testing is needed</a:t>
            </a:r>
          </a:p>
          <a:p>
            <a:pPr marL="0" indent="0" algn="just"/>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pic>
        <p:nvPicPr>
          <p:cNvPr id="5122" name="Picture 2" descr="Proper Tick Removal – Plus What NOT To Do | TickSafety.com">
            <a:extLst>
              <a:ext uri="{FF2B5EF4-FFF2-40B4-BE49-F238E27FC236}">
                <a16:creationId xmlns:a16="http://schemas.microsoft.com/office/drawing/2014/main" id="{4278F576-9E71-41B6-B550-AD5656C2B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990600"/>
            <a:ext cx="637963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081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3770" y="752970"/>
            <a:ext cx="3815436" cy="2971800"/>
          </a:xfrm>
          <a:prstGeom prst="rect">
            <a:avLst/>
          </a:prstGeom>
          <a:noFill/>
          <a:extLst>
            <a:ext uri="{909E8E84-426E-40DD-AFC4-6F175D3DCCD1}">
              <a14:hiddenFill xmlns:a14="http://schemas.microsoft.com/office/drawing/2010/main">
                <a:solidFill>
                  <a:srgbClr val="FFFFFF"/>
                </a:solidFill>
              </a14:hiddenFill>
            </a:ext>
          </a:extLst>
        </p:spPr>
      </p:pic>
      <p:sp>
        <p:nvSpPr>
          <p:cNvPr id="453637" name="Text Box 5"/>
          <p:cNvSpPr txBox="1">
            <a:spLocks noChangeArrowheads="1"/>
          </p:cNvSpPr>
          <p:nvPr/>
        </p:nvSpPr>
        <p:spPr bwMode="auto">
          <a:xfrm>
            <a:off x="914400" y="914400"/>
            <a:ext cx="8763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Diseases Carried by Ticks in NE</a:t>
            </a:r>
            <a:endParaRPr lang="en-US" altLang="en-US" sz="2400" u="sng" dirty="0"/>
          </a:p>
          <a:p>
            <a:r>
              <a:rPr lang="en-US" altLang="en-US" sz="2800" dirty="0"/>
              <a:t> </a:t>
            </a:r>
          </a:p>
          <a:p>
            <a:pPr>
              <a:buFont typeface="Wingdings" panose="05000000000000000000" pitchFamily="2" charset="2"/>
              <a:buChar char="§"/>
            </a:pPr>
            <a:r>
              <a:rPr lang="en-US" sz="2800" dirty="0"/>
              <a:t>Lyme disease</a:t>
            </a:r>
          </a:p>
          <a:p>
            <a:pPr>
              <a:buFont typeface="Wingdings" panose="05000000000000000000" pitchFamily="2" charset="2"/>
              <a:buChar char="§"/>
            </a:pPr>
            <a:r>
              <a:rPr lang="en-US" sz="2800" dirty="0"/>
              <a:t>Babesiosis</a:t>
            </a:r>
          </a:p>
          <a:p>
            <a:pPr>
              <a:buFont typeface="Wingdings" panose="05000000000000000000" pitchFamily="2" charset="2"/>
              <a:buChar char="§"/>
            </a:pPr>
            <a:r>
              <a:rPr lang="en-US" sz="2800" dirty="0"/>
              <a:t>Anaplasmosis</a:t>
            </a:r>
          </a:p>
          <a:p>
            <a:pPr>
              <a:buFont typeface="Wingdings" panose="05000000000000000000" pitchFamily="2" charset="2"/>
              <a:buChar char="§"/>
            </a:pPr>
            <a:r>
              <a:rPr lang="en-US" sz="2800" dirty="0"/>
              <a:t>Ehrlichiosis </a:t>
            </a:r>
          </a:p>
          <a:p>
            <a:pPr>
              <a:buFont typeface="Wingdings" panose="05000000000000000000" pitchFamily="2" charset="2"/>
              <a:buChar char="§"/>
            </a:pPr>
            <a:r>
              <a:rPr lang="en-US" sz="2800" dirty="0"/>
              <a:t>Tickborne Relapsing Fever (</a:t>
            </a:r>
            <a:r>
              <a:rPr lang="en-US" sz="2800" dirty="0" err="1"/>
              <a:t>TBRF</a:t>
            </a:r>
            <a:r>
              <a:rPr lang="en-US" sz="2800" dirty="0"/>
              <a:t>)</a:t>
            </a:r>
          </a:p>
          <a:p>
            <a:pPr>
              <a:buFont typeface="Wingdings" panose="05000000000000000000" pitchFamily="2" charset="2"/>
              <a:buChar char="§"/>
            </a:pPr>
            <a:r>
              <a:rPr lang="en-US" sz="2800" dirty="0"/>
              <a:t>Powassan virus</a:t>
            </a:r>
          </a:p>
          <a:p>
            <a:pPr>
              <a:buFont typeface="Wingdings" panose="05000000000000000000" pitchFamily="2" charset="2"/>
              <a:buChar char="§"/>
            </a:pPr>
            <a:r>
              <a:rPr lang="en-US" sz="2800" dirty="0"/>
              <a:t>Tularemia</a:t>
            </a:r>
          </a:p>
          <a:p>
            <a:pPr>
              <a:buFont typeface="Wingdings" panose="05000000000000000000" pitchFamily="2" charset="2"/>
              <a:buChar char="§"/>
            </a:pPr>
            <a:r>
              <a:rPr lang="en-US" sz="2800" dirty="0"/>
              <a:t>Rock Mountain Spotted Fever</a:t>
            </a:r>
          </a:p>
          <a:p>
            <a:pPr>
              <a:buFont typeface="Wingdings" panose="05000000000000000000" pitchFamily="2" charset="2"/>
              <a:buChar char="§"/>
            </a:pPr>
            <a:r>
              <a:rPr lang="en-US" sz="2800" dirty="0"/>
              <a:t>Ehrlichiosis </a:t>
            </a:r>
          </a:p>
          <a:p>
            <a:pPr>
              <a:buFont typeface="Wingdings" panose="05000000000000000000" pitchFamily="2" charset="2"/>
              <a:buChar char="§"/>
            </a:pPr>
            <a:r>
              <a:rPr lang="en-US" sz="2800" dirty="0"/>
              <a:t>Southern Tick Associated Rash Illness (</a:t>
            </a:r>
            <a:r>
              <a:rPr lang="en-US" sz="2800" dirty="0" err="1"/>
              <a:t>STARI</a:t>
            </a:r>
            <a:r>
              <a:rPr lang="en-US" sz="2800" dirty="0"/>
              <a:t>)</a:t>
            </a:r>
          </a:p>
          <a:p>
            <a:pPr>
              <a:buFont typeface="Wingdings" panose="05000000000000000000" pitchFamily="2" charset="2"/>
              <a:buChar char="§"/>
            </a:pPr>
            <a:r>
              <a:rPr lang="en-US" sz="2800" dirty="0"/>
              <a:t>Red meat allergy</a:t>
            </a:r>
          </a:p>
          <a:p>
            <a:pPr marL="0" indent="0"/>
            <a:endParaRPr lang="en-US" sz="2800" dirty="0"/>
          </a:p>
        </p:txBody>
      </p:sp>
      <p:sp>
        <p:nvSpPr>
          <p:cNvPr id="19"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6" name="Picture 5"/>
          <p:cNvPicPr>
            <a:picLocks noChangeAspect="1"/>
          </p:cNvPicPr>
          <p:nvPr/>
        </p:nvPicPr>
        <p:blipFill>
          <a:blip r:embed="rId4"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
        <p:nvSpPr>
          <p:cNvPr id="2" name="TextBox 1">
            <a:extLst>
              <a:ext uri="{FF2B5EF4-FFF2-40B4-BE49-F238E27FC236}">
                <a16:creationId xmlns:a16="http://schemas.microsoft.com/office/drawing/2014/main" id="{B1230CCF-429A-46A3-8AFA-138C6F48D0B6}"/>
              </a:ext>
            </a:extLst>
          </p:cNvPr>
          <p:cNvSpPr txBox="1"/>
          <p:nvPr/>
        </p:nvSpPr>
        <p:spPr>
          <a:xfrm>
            <a:off x="7518888" y="3429000"/>
            <a:ext cx="3505200" cy="1477328"/>
          </a:xfrm>
          <a:prstGeom prst="rect">
            <a:avLst/>
          </a:prstGeom>
          <a:noFill/>
        </p:spPr>
        <p:txBody>
          <a:bodyPr wrap="square" rtlCol="0">
            <a:spAutoFit/>
          </a:bodyPr>
          <a:lstStyle/>
          <a:p>
            <a:r>
              <a:rPr lang="en-US" b="1" dirty="0"/>
              <a:t>Black-legged tick</a:t>
            </a:r>
          </a:p>
          <a:p>
            <a:r>
              <a:rPr lang="en-US" dirty="0"/>
              <a:t>aka Deer tick</a:t>
            </a:r>
          </a:p>
          <a:p>
            <a:endParaRPr lang="en-US" dirty="0"/>
          </a:p>
          <a:p>
            <a:r>
              <a:rPr lang="en-US" i="1" dirty="0"/>
              <a:t>Ixodes scapularis</a:t>
            </a:r>
          </a:p>
          <a:p>
            <a:endParaRPr lang="en-US" dirty="0"/>
          </a:p>
        </p:txBody>
      </p:sp>
    </p:spTree>
    <p:extLst>
      <p:ext uri="{BB962C8B-B14F-4D97-AF65-F5344CB8AC3E}">
        <p14:creationId xmlns:p14="http://schemas.microsoft.com/office/powerpoint/2010/main" val="9814678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Text Box 4"/>
          <p:cNvSpPr txBox="1">
            <a:spLocks noChangeArrowheads="1"/>
          </p:cNvSpPr>
          <p:nvPr/>
        </p:nvSpPr>
        <p:spPr bwMode="auto">
          <a:xfrm>
            <a:off x="914400" y="914400"/>
            <a:ext cx="81534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Mosquito biology:</a:t>
            </a:r>
            <a:endParaRPr lang="en-US" altLang="en-US" sz="2800" dirty="0"/>
          </a:p>
          <a:p>
            <a:r>
              <a:rPr lang="en-US" altLang="en-US" sz="2800" dirty="0"/>
              <a:t> </a:t>
            </a:r>
          </a:p>
          <a:p>
            <a:pPr>
              <a:buFont typeface="Wingdings" panose="05000000000000000000" pitchFamily="2" charset="2"/>
              <a:buChar char="§"/>
            </a:pPr>
            <a:r>
              <a:rPr lang="en-US" altLang="en-US" sz="2800" dirty="0"/>
              <a:t>Eggs laid on or near water</a:t>
            </a:r>
          </a:p>
          <a:p>
            <a:pPr>
              <a:buFont typeface="Wingdings" panose="05000000000000000000" pitchFamily="2" charset="2"/>
              <a:buChar char="§"/>
            </a:pPr>
            <a:r>
              <a:rPr lang="en-US" altLang="en-US" sz="2800" dirty="0"/>
              <a:t>Eggs can remain dormant for years</a:t>
            </a:r>
          </a:p>
          <a:p>
            <a:pPr>
              <a:buFont typeface="Wingdings" panose="05000000000000000000" pitchFamily="2" charset="2"/>
              <a:buChar char="§"/>
            </a:pPr>
            <a:r>
              <a:rPr lang="en-US" altLang="en-US" sz="2800" dirty="0"/>
              <a:t>Larvae &amp; pupae develop in still water</a:t>
            </a:r>
          </a:p>
          <a:p>
            <a:pPr>
              <a:buFont typeface="Wingdings" panose="05000000000000000000" pitchFamily="2" charset="2"/>
              <a:buChar char="§"/>
            </a:pPr>
            <a:r>
              <a:rPr lang="en-US" altLang="en-US" sz="2800" dirty="0"/>
              <a:t>Many adult species stay close to </a:t>
            </a:r>
          </a:p>
          <a:p>
            <a:pPr marL="0" indent="0"/>
            <a:r>
              <a:rPr lang="en-US" altLang="en-US" sz="2800" dirty="0"/>
              <a:t>   larval habitat</a:t>
            </a:r>
          </a:p>
          <a:p>
            <a:pPr>
              <a:buFont typeface="Wingdings" panose="05000000000000000000" pitchFamily="2" charset="2"/>
              <a:buChar char="§"/>
            </a:pPr>
            <a:r>
              <a:rPr lang="en-US" altLang="en-US" sz="2800" dirty="0"/>
              <a:t>Female mosquitoes need blood to</a:t>
            </a:r>
          </a:p>
          <a:p>
            <a:pPr marL="0" indent="0"/>
            <a:r>
              <a:rPr lang="en-US" altLang="en-US" sz="2800" dirty="0"/>
              <a:t>   develop eggs</a:t>
            </a:r>
          </a:p>
          <a:p>
            <a:pPr marL="0" indent="0"/>
            <a:endParaRPr lang="en-US" altLang="en-US" sz="2800" dirty="0"/>
          </a:p>
        </p:txBody>
      </p:sp>
      <p:pic>
        <p:nvPicPr>
          <p:cNvPr id="6" name="Picture 5" descr="life cycle2">
            <a:extLst>
              <a:ext uri="{FF2B5EF4-FFF2-40B4-BE49-F238E27FC236}">
                <a16:creationId xmlns:a16="http://schemas.microsoft.com/office/drawing/2014/main" id="{AD6EF3E7-AF11-40FB-AD93-17193478030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6840" y="535109"/>
            <a:ext cx="3540760" cy="57877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sp>
        <p:nvSpPr>
          <p:cNvPr id="360452" name="Text Box 4"/>
          <p:cNvSpPr txBox="1">
            <a:spLocks noChangeArrowheads="1"/>
          </p:cNvSpPr>
          <p:nvPr/>
        </p:nvSpPr>
        <p:spPr bwMode="auto">
          <a:xfrm>
            <a:off x="1905000" y="1066800"/>
            <a:ext cx="7086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dirty="0"/>
              <a:t>CONTACT INFORMATION</a:t>
            </a:r>
          </a:p>
          <a:p>
            <a:pPr algn="ctr">
              <a:spcBef>
                <a:spcPct val="50000"/>
              </a:spcBef>
            </a:pPr>
            <a:r>
              <a:rPr lang="en-US" altLang="en-US" sz="2400" b="1" dirty="0"/>
              <a:t>Central Mass Mosquito Control Project</a:t>
            </a:r>
          </a:p>
          <a:p>
            <a:pPr algn="ctr">
              <a:spcBef>
                <a:spcPct val="50000"/>
              </a:spcBef>
            </a:pPr>
            <a:r>
              <a:rPr lang="en-US" altLang="en-US" sz="2400" b="1" dirty="0"/>
              <a:t>111 Otis St. Northborough, MA 01532</a:t>
            </a:r>
          </a:p>
          <a:p>
            <a:pPr algn="ctr">
              <a:spcBef>
                <a:spcPct val="50000"/>
              </a:spcBef>
            </a:pPr>
            <a:r>
              <a:rPr lang="en-US" altLang="en-US" sz="2400" b="1" dirty="0"/>
              <a:t>(508) 393-3055</a:t>
            </a:r>
          </a:p>
          <a:p>
            <a:pPr algn="ctr">
              <a:spcBef>
                <a:spcPct val="50000"/>
              </a:spcBef>
            </a:pPr>
            <a:r>
              <a:rPr lang="en-US" altLang="en-US" sz="2400" b="1" dirty="0"/>
              <a:t>www.cmmcp.org</a:t>
            </a:r>
          </a:p>
          <a:p>
            <a:pPr algn="ctr">
              <a:spcBef>
                <a:spcPct val="50000"/>
              </a:spcBef>
            </a:pPr>
            <a:r>
              <a:rPr lang="en-US" altLang="en-US" sz="2400" b="1" dirty="0"/>
              <a:t>----------------------------------------------------</a:t>
            </a:r>
          </a:p>
          <a:p>
            <a:pPr algn="ctr">
              <a:spcBef>
                <a:spcPct val="50000"/>
              </a:spcBef>
            </a:pPr>
            <a:r>
              <a:rPr lang="en-US" altLang="en-US" sz="2400" b="1" dirty="0">
                <a:solidFill>
                  <a:srgbClr val="C00000"/>
                </a:solidFill>
              </a:rPr>
              <a:t>Timothy D. Deschamps</a:t>
            </a:r>
          </a:p>
          <a:p>
            <a:pPr algn="ctr">
              <a:spcBef>
                <a:spcPct val="50000"/>
              </a:spcBef>
            </a:pPr>
            <a:r>
              <a:rPr lang="en-US" altLang="en-US" sz="2400" b="1" dirty="0">
                <a:solidFill>
                  <a:srgbClr val="C00000"/>
                </a:solidFill>
              </a:rPr>
              <a:t>Executive Director</a:t>
            </a:r>
          </a:p>
          <a:p>
            <a:pPr algn="ctr">
              <a:spcBef>
                <a:spcPct val="50000"/>
              </a:spcBef>
            </a:pPr>
            <a:r>
              <a:rPr lang="en-US" altLang="en-US" sz="2400" b="1" dirty="0">
                <a:solidFill>
                  <a:srgbClr val="C00000"/>
                </a:solidFill>
              </a:rPr>
              <a:t>deschamps@cmmcp.org </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220200" cy="6858000"/>
          </a:xfrm>
          <a:prstGeom prst="rect">
            <a:avLst/>
          </a:prstGeom>
        </p:spPr>
      </p:pic>
    </p:spTree>
    <p:extLst>
      <p:ext uri="{BB962C8B-B14F-4D97-AF65-F5344CB8AC3E}">
        <p14:creationId xmlns:p14="http://schemas.microsoft.com/office/powerpoint/2010/main" val="15748318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7" name="Text Box 5"/>
          <p:cNvSpPr txBox="1">
            <a:spLocks noChangeArrowheads="1"/>
          </p:cNvSpPr>
          <p:nvPr/>
        </p:nvSpPr>
        <p:spPr bwMode="auto">
          <a:xfrm>
            <a:off x="914400" y="914400"/>
            <a:ext cx="8763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Diseases Carried by Mosquitoes in NE</a:t>
            </a:r>
            <a:endParaRPr lang="en-US" altLang="en-US" sz="2400" u="sng" dirty="0"/>
          </a:p>
          <a:p>
            <a:r>
              <a:rPr lang="en-US" altLang="en-US" sz="2800" dirty="0"/>
              <a:t> </a:t>
            </a:r>
          </a:p>
          <a:p>
            <a:pPr>
              <a:buFont typeface="Wingdings" panose="05000000000000000000" pitchFamily="2" charset="2"/>
              <a:buChar char="§"/>
            </a:pPr>
            <a:r>
              <a:rPr lang="en-US" sz="2800" dirty="0"/>
              <a:t>West Nile Virus</a:t>
            </a:r>
          </a:p>
          <a:p>
            <a:pPr>
              <a:buFont typeface="Wingdings" panose="05000000000000000000" pitchFamily="2" charset="2"/>
              <a:buChar char="§"/>
            </a:pPr>
            <a:r>
              <a:rPr lang="en-US" sz="2800" dirty="0"/>
              <a:t>Eastern Equine Encephalitis</a:t>
            </a:r>
          </a:p>
          <a:p>
            <a:pPr>
              <a:buFont typeface="Wingdings" panose="05000000000000000000" pitchFamily="2" charset="2"/>
              <a:buChar char="§"/>
            </a:pPr>
            <a:r>
              <a:rPr lang="en-US" sz="2800" dirty="0"/>
              <a:t>Jamestown Canyon Virus</a:t>
            </a:r>
          </a:p>
          <a:p>
            <a:pPr>
              <a:buFont typeface="Wingdings" panose="05000000000000000000" pitchFamily="2" charset="2"/>
              <a:buChar char="§"/>
            </a:pPr>
            <a:r>
              <a:rPr lang="en-US" sz="2800" dirty="0"/>
              <a:t>Zika virus</a:t>
            </a:r>
          </a:p>
          <a:p>
            <a:pPr>
              <a:buFont typeface="Wingdings" panose="05000000000000000000" pitchFamily="2" charset="2"/>
              <a:buChar char="§"/>
            </a:pPr>
            <a:r>
              <a:rPr lang="en-US" sz="2800" dirty="0"/>
              <a:t>Chikungunya virus</a:t>
            </a:r>
          </a:p>
        </p:txBody>
      </p:sp>
      <p:sp>
        <p:nvSpPr>
          <p:cNvPr id="19"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6" name="Picture 5"/>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
        <p:nvSpPr>
          <p:cNvPr id="10" name="TextBox 9">
            <a:extLst>
              <a:ext uri="{FF2B5EF4-FFF2-40B4-BE49-F238E27FC236}">
                <a16:creationId xmlns:a16="http://schemas.microsoft.com/office/drawing/2014/main" id="{12B43819-C00C-4C31-A553-DE10E53C4032}"/>
              </a:ext>
            </a:extLst>
          </p:cNvPr>
          <p:cNvSpPr txBox="1"/>
          <p:nvPr/>
        </p:nvSpPr>
        <p:spPr>
          <a:xfrm>
            <a:off x="4038601" y="4520833"/>
            <a:ext cx="3505200" cy="1200329"/>
          </a:xfrm>
          <a:prstGeom prst="rect">
            <a:avLst/>
          </a:prstGeom>
          <a:noFill/>
        </p:spPr>
        <p:txBody>
          <a:bodyPr wrap="square" rtlCol="0">
            <a:spAutoFit/>
          </a:bodyPr>
          <a:lstStyle/>
          <a:p>
            <a:r>
              <a:rPr lang="en-US" b="1" dirty="0"/>
              <a:t>Cattail mosquito</a:t>
            </a:r>
            <a:endParaRPr lang="en-US" dirty="0"/>
          </a:p>
          <a:p>
            <a:endParaRPr lang="en-US" dirty="0"/>
          </a:p>
          <a:p>
            <a:r>
              <a:rPr lang="en-US" i="1" dirty="0"/>
              <a:t>Coquillettidia perturbans</a:t>
            </a:r>
          </a:p>
          <a:p>
            <a:endParaRPr lang="en-US" dirty="0"/>
          </a:p>
        </p:txBody>
      </p:sp>
      <p:pic>
        <p:nvPicPr>
          <p:cNvPr id="6146" name="Picture 2" descr="EENY-694/IN1192: Cattail Mosquito (suggested common name) Coquillettidia  perturbans (Walker) (Insecta: Diptera: Culicidae: Culicinae: Mansoniini)">
            <a:extLst>
              <a:ext uri="{FF2B5EF4-FFF2-40B4-BE49-F238E27FC236}">
                <a16:creationId xmlns:a16="http://schemas.microsoft.com/office/drawing/2014/main" id="{70E803D0-5326-4C65-973A-0A4DE68D6FB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1950899"/>
            <a:ext cx="354217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713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0" name="Text Box 4"/>
          <p:cNvSpPr txBox="1">
            <a:spLocks noChangeArrowheads="1"/>
          </p:cNvSpPr>
          <p:nvPr/>
        </p:nvSpPr>
        <p:spPr bwMode="auto">
          <a:xfrm>
            <a:off x="2362200" y="1997839"/>
            <a:ext cx="6324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dirty="0"/>
              <a:t>PERSONAL PROTECTION MEASURES</a:t>
            </a:r>
          </a:p>
          <a:p>
            <a:pPr>
              <a:spcBef>
                <a:spcPct val="50000"/>
              </a:spcBef>
            </a:pPr>
            <a:endParaRPr lang="en-US" altLang="en-US" sz="3600" b="1" dirty="0"/>
          </a:p>
          <a:p>
            <a:pPr>
              <a:spcBef>
                <a:spcPct val="50000"/>
              </a:spcBef>
            </a:pPr>
            <a:r>
              <a:rPr lang="en-US" altLang="en-US" sz="4400" b="1" dirty="0">
                <a:solidFill>
                  <a:srgbClr val="FF0000"/>
                </a:solidFill>
              </a:rPr>
              <a:t>MOSQUITOES</a:t>
            </a:r>
            <a:endParaRPr lang="en-US" altLang="en-US" sz="3600" dirty="0">
              <a:solidFill>
                <a:srgbClr val="FF0000"/>
              </a:solidFill>
            </a:endParaRPr>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Text Box 4"/>
          <p:cNvSpPr txBox="1">
            <a:spLocks noChangeArrowheads="1"/>
          </p:cNvSpPr>
          <p:nvPr/>
        </p:nvSpPr>
        <p:spPr bwMode="auto">
          <a:xfrm>
            <a:off x="914400" y="914400"/>
            <a:ext cx="81534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Exclusion:</a:t>
            </a:r>
            <a:endParaRPr lang="en-US" altLang="en-US" sz="2800" dirty="0"/>
          </a:p>
          <a:p>
            <a:r>
              <a:rPr lang="en-US" altLang="en-US" sz="2800" dirty="0"/>
              <a:t> </a:t>
            </a:r>
          </a:p>
          <a:p>
            <a:pPr>
              <a:buFont typeface="Wingdings" panose="05000000000000000000" pitchFamily="2" charset="2"/>
              <a:buChar char="§"/>
            </a:pPr>
            <a:r>
              <a:rPr lang="en-US" altLang="en-US" sz="2800" dirty="0"/>
              <a:t>Repair holes in screens</a:t>
            </a:r>
          </a:p>
          <a:p>
            <a:pPr>
              <a:buFont typeface="Wingdings" panose="05000000000000000000" pitchFamily="2" charset="2"/>
              <a:buChar char="§"/>
            </a:pPr>
            <a:r>
              <a:rPr lang="en-US" altLang="en-US" sz="2800" dirty="0"/>
              <a:t>Reduce outdoor lighting</a:t>
            </a:r>
          </a:p>
          <a:p>
            <a:pPr>
              <a:buFont typeface="Wingdings" panose="05000000000000000000" pitchFamily="2" charset="2"/>
              <a:buChar char="§"/>
            </a:pPr>
            <a:r>
              <a:rPr lang="en-US" altLang="en-US" sz="2800" dirty="0"/>
              <a:t>Use fans when possible</a:t>
            </a:r>
          </a:p>
          <a:p>
            <a:pPr>
              <a:buFont typeface="Wingdings" panose="05000000000000000000" pitchFamily="2" charset="2"/>
              <a:buChar char="§"/>
            </a:pPr>
            <a:r>
              <a:rPr lang="en-US" altLang="en-US" sz="2800" dirty="0"/>
              <a:t>Treat area with insecticide*</a:t>
            </a:r>
          </a:p>
          <a:p>
            <a:pPr>
              <a:buFont typeface="Wingdings" panose="05000000000000000000" pitchFamily="2" charset="2"/>
              <a:buChar char="§"/>
            </a:pPr>
            <a:r>
              <a:rPr lang="en-US" altLang="en-US" sz="2800" dirty="0"/>
              <a:t>Allow sunlight and wind in area</a:t>
            </a:r>
          </a:p>
          <a:p>
            <a:pPr>
              <a:buFont typeface="Wingdings" panose="05000000000000000000" pitchFamily="2" charset="2"/>
              <a:buChar char="§"/>
            </a:pPr>
            <a:r>
              <a:rPr lang="en-US" altLang="en-US" sz="2800" dirty="0"/>
              <a:t>Avoid mosquito activity times (dawn &amp; dusk)</a:t>
            </a:r>
          </a:p>
          <a:p>
            <a:pPr>
              <a:buFont typeface="Wingdings" panose="05000000000000000000" pitchFamily="2" charset="2"/>
              <a:buChar char="§"/>
            </a:pPr>
            <a:r>
              <a:rPr lang="en-US" altLang="en-US" sz="2800" dirty="0"/>
              <a:t>Remove larval habitats</a:t>
            </a:r>
          </a:p>
          <a:p>
            <a:pPr lvl="1">
              <a:buFont typeface="Wingdings" panose="05000000000000000000" pitchFamily="2" charset="2"/>
              <a:buChar char="§"/>
            </a:pPr>
            <a:r>
              <a:rPr lang="en-US" altLang="en-US" sz="2800" dirty="0"/>
              <a:t> Treat </a:t>
            </a:r>
            <a:r>
              <a:rPr lang="en-US" altLang="en-US" sz="2800" b="1" u="sng" dirty="0"/>
              <a:t>man-made</a:t>
            </a:r>
            <a:r>
              <a:rPr lang="en-US" altLang="en-US" sz="2800" dirty="0"/>
              <a:t> habitats w/bacteria</a:t>
            </a:r>
          </a:p>
          <a:p>
            <a:pPr>
              <a:buFont typeface="Wingdings" panose="05000000000000000000" pitchFamily="2" charset="2"/>
              <a:buChar char="§"/>
            </a:pPr>
            <a:r>
              <a:rPr lang="en-US" altLang="en-US" sz="2800" dirty="0"/>
              <a:t>Cover exposed skin when outdoors</a:t>
            </a:r>
          </a:p>
          <a:p>
            <a:endParaRPr lang="en-US" altLang="en-US" sz="2800" dirty="0"/>
          </a:p>
          <a:p>
            <a:r>
              <a:rPr lang="en-US" altLang="en-US" sz="2800" b="1" dirty="0">
                <a:solidFill>
                  <a:srgbClr val="FF0000"/>
                </a:solidFill>
              </a:rPr>
              <a:t>*READ THE LABEL</a:t>
            </a:r>
            <a:endParaRPr lang="en-US" altLang="en-US" sz="2800" dirty="0"/>
          </a:p>
          <a:p>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extLst>
      <p:ext uri="{BB962C8B-B14F-4D97-AF65-F5344CB8AC3E}">
        <p14:creationId xmlns:p14="http://schemas.microsoft.com/office/powerpoint/2010/main" val="29749599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0" name="Text Box 4"/>
          <p:cNvSpPr txBox="1">
            <a:spLocks noChangeArrowheads="1"/>
          </p:cNvSpPr>
          <p:nvPr/>
        </p:nvSpPr>
        <p:spPr bwMode="auto">
          <a:xfrm>
            <a:off x="2362200" y="1997839"/>
            <a:ext cx="6324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dirty="0"/>
              <a:t>PERSONAL PROTECTION MEASURES</a:t>
            </a:r>
          </a:p>
          <a:p>
            <a:pPr>
              <a:spcBef>
                <a:spcPct val="50000"/>
              </a:spcBef>
            </a:pPr>
            <a:endParaRPr lang="en-US" altLang="en-US" sz="3600" b="1" dirty="0"/>
          </a:p>
          <a:p>
            <a:pPr>
              <a:spcBef>
                <a:spcPct val="50000"/>
              </a:spcBef>
            </a:pPr>
            <a:r>
              <a:rPr lang="en-US" altLang="en-US" sz="4400" b="1" dirty="0">
                <a:solidFill>
                  <a:srgbClr val="FF0000"/>
                </a:solidFill>
              </a:rPr>
              <a:t>TICKS</a:t>
            </a:r>
            <a:endParaRPr lang="en-US" altLang="en-US" sz="3600" dirty="0">
              <a:solidFill>
                <a:srgbClr val="FF0000"/>
              </a:solidFill>
            </a:endParaRPr>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4"/>
          <p:cNvPicPr>
            <a:picLocks noChangeAspect="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5181600"/>
            <a:ext cx="1606296" cy="1574687"/>
          </a:xfrm>
          <a:prstGeom prst="rect">
            <a:avLst/>
          </a:prstGeom>
        </p:spPr>
      </p:pic>
    </p:spTree>
    <p:extLst>
      <p:ext uri="{BB962C8B-B14F-4D97-AF65-F5344CB8AC3E}">
        <p14:creationId xmlns:p14="http://schemas.microsoft.com/office/powerpoint/2010/main" val="28822939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Text Box 4"/>
          <p:cNvSpPr txBox="1">
            <a:spLocks noChangeArrowheads="1"/>
          </p:cNvSpPr>
          <p:nvPr/>
        </p:nvSpPr>
        <p:spPr bwMode="auto">
          <a:xfrm>
            <a:off x="914400" y="914400"/>
            <a:ext cx="81534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Tick biology:</a:t>
            </a:r>
            <a:endParaRPr lang="en-US" altLang="en-US" sz="2800" dirty="0"/>
          </a:p>
          <a:p>
            <a:r>
              <a:rPr lang="en-US" altLang="en-US" sz="2800" dirty="0"/>
              <a:t> </a:t>
            </a:r>
          </a:p>
          <a:p>
            <a:pPr>
              <a:buFont typeface="Wingdings" panose="05000000000000000000" pitchFamily="2" charset="2"/>
              <a:buChar char="§"/>
            </a:pPr>
            <a:r>
              <a:rPr lang="en-US" altLang="en-US" sz="2800" dirty="0"/>
              <a:t>Larvae emerge from eggs &amp; </a:t>
            </a:r>
          </a:p>
          <a:p>
            <a:pPr marL="0" indent="0"/>
            <a:r>
              <a:rPr lang="en-US" altLang="en-US" sz="2800" dirty="0"/>
              <a:t>   attach to rodents</a:t>
            </a:r>
          </a:p>
          <a:p>
            <a:pPr>
              <a:buFont typeface="Wingdings" panose="05000000000000000000" pitchFamily="2" charset="2"/>
              <a:buChar char="§"/>
            </a:pPr>
            <a:r>
              <a:rPr lang="en-US" altLang="en-US" sz="2800" dirty="0"/>
              <a:t>Larvae become nymphs</a:t>
            </a:r>
          </a:p>
          <a:p>
            <a:pPr>
              <a:buFont typeface="Wingdings" panose="05000000000000000000" pitchFamily="2" charset="2"/>
              <a:buChar char="§"/>
            </a:pPr>
            <a:r>
              <a:rPr lang="en-US" altLang="en-US" sz="2800" dirty="0"/>
              <a:t>Nymphs become adults</a:t>
            </a:r>
          </a:p>
          <a:p>
            <a:pPr>
              <a:buFont typeface="Wingdings" panose="05000000000000000000" pitchFamily="2" charset="2"/>
              <a:buChar char="§"/>
            </a:pPr>
            <a:r>
              <a:rPr lang="en-US" altLang="en-US" sz="2800" dirty="0"/>
              <a:t>Each stage needs blood</a:t>
            </a:r>
          </a:p>
          <a:p>
            <a:pPr>
              <a:buFont typeface="Wingdings" panose="05000000000000000000" pitchFamily="2" charset="2"/>
              <a:buChar char="§"/>
            </a:pPr>
            <a:r>
              <a:rPr lang="en-US" altLang="en-US" sz="2800" dirty="0"/>
              <a:t>Highest risk in late spring &amp; </a:t>
            </a:r>
          </a:p>
          <a:p>
            <a:pPr marL="0" indent="0"/>
            <a:r>
              <a:rPr lang="en-US" altLang="en-US" sz="2800" dirty="0"/>
              <a:t>    summer</a:t>
            </a:r>
          </a:p>
          <a:p>
            <a:pPr marL="0" indent="0"/>
            <a:endParaRPr lang="en-US" altLang="en-US" sz="2800" dirty="0"/>
          </a:p>
          <a:p>
            <a:pPr marL="0" indent="0"/>
            <a:endParaRPr lang="en-US" altLang="en-US" sz="2800" dirty="0"/>
          </a:p>
          <a:p>
            <a:pPr marL="0" indent="0"/>
            <a:endParaRPr lang="en-US" altLang="en-US" sz="2800" dirty="0"/>
          </a:p>
          <a:p>
            <a:pPr marL="0" indent="0"/>
            <a:endParaRPr lang="en-US" altLang="en-US" sz="2800" dirty="0"/>
          </a:p>
        </p:txBody>
      </p:sp>
      <p:sp>
        <p:nvSpPr>
          <p:cNvPr id="18" name="Text Box 2"/>
          <p:cNvSpPr txBox="1">
            <a:spLocks noChangeArrowheads="1"/>
          </p:cNvSpPr>
          <p:nvPr/>
        </p:nvSpPr>
        <p:spPr bwMode="auto">
          <a:xfrm>
            <a:off x="6858000" y="152400"/>
            <a:ext cx="5181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i="1" dirty="0"/>
              <a:t>CENTRAL MASS. MOSQUITO CONTROL</a:t>
            </a:r>
          </a:p>
          <a:p>
            <a:pPr algn="r">
              <a:spcBef>
                <a:spcPct val="50000"/>
              </a:spcBef>
            </a:pPr>
            <a:r>
              <a:rPr lang="en-US" altLang="en-US" sz="1100" b="1" i="1" dirty="0"/>
              <a:t>www.cmmcp.org</a:t>
            </a:r>
          </a:p>
        </p:txBody>
      </p:sp>
      <p:pic>
        <p:nvPicPr>
          <p:cNvPr id="5" name="Picture 2" descr="Ticks and Tick-Borne Diseases | NC State Extension Publications">
            <a:extLst>
              <a:ext uri="{FF2B5EF4-FFF2-40B4-BE49-F238E27FC236}">
                <a16:creationId xmlns:a16="http://schemas.microsoft.com/office/drawing/2014/main" id="{1AD06275-56A2-429B-9B2C-82EF99718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191" y="838200"/>
            <a:ext cx="5309217" cy="541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682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Text Box 4"/>
          <p:cNvSpPr txBox="1">
            <a:spLocks noChangeArrowheads="1"/>
          </p:cNvSpPr>
          <p:nvPr/>
        </p:nvSpPr>
        <p:spPr bwMode="auto">
          <a:xfrm>
            <a:off x="914400" y="914400"/>
            <a:ext cx="81534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b="1" dirty="0"/>
              <a:t>Exclusion:</a:t>
            </a:r>
            <a:endParaRPr lang="en-US" altLang="en-US" sz="2800" dirty="0"/>
          </a:p>
          <a:p>
            <a:r>
              <a:rPr lang="en-US" altLang="en-US" sz="2800" dirty="0"/>
              <a:t> </a:t>
            </a:r>
          </a:p>
          <a:p>
            <a:pPr>
              <a:buFont typeface="Wingdings" panose="05000000000000000000" pitchFamily="2" charset="2"/>
              <a:buChar char="§"/>
            </a:pPr>
            <a:r>
              <a:rPr lang="en-US" altLang="en-US" sz="2800" dirty="0"/>
              <a:t>Remove leaf litter</a:t>
            </a:r>
          </a:p>
          <a:p>
            <a:pPr>
              <a:buFont typeface="Wingdings" panose="05000000000000000000" pitchFamily="2" charset="2"/>
              <a:buChar char="§"/>
            </a:pPr>
            <a:r>
              <a:rPr lang="en-US" altLang="en-US" sz="2800" dirty="0"/>
              <a:t>Cut back tall grass &amp; shrubs</a:t>
            </a:r>
          </a:p>
          <a:p>
            <a:pPr>
              <a:buFont typeface="Wingdings" panose="05000000000000000000" pitchFamily="2" charset="2"/>
              <a:buChar char="§"/>
            </a:pPr>
            <a:r>
              <a:rPr lang="en-US" altLang="en-US" sz="2800" dirty="0"/>
              <a:t>Allow sunlight and wind </a:t>
            </a:r>
          </a:p>
          <a:p>
            <a:pPr>
              <a:buFont typeface="Wingdings" panose="05000000000000000000" pitchFamily="2" charset="2"/>
              <a:buChar char="§"/>
            </a:pPr>
            <a:r>
              <a:rPr lang="en-US" altLang="en-US" sz="2800" dirty="0"/>
              <a:t>Discourage deer activity</a:t>
            </a:r>
          </a:p>
          <a:p>
            <a:pPr>
              <a:buFont typeface="Wingdings" panose="05000000000000000000" pitchFamily="2" charset="2"/>
              <a:buChar char="§"/>
            </a:pPr>
            <a:r>
              <a:rPr lang="en-US" altLang="en-US" sz="2800" dirty="0"/>
              <a:t>Treat area with insecticide*</a:t>
            </a:r>
          </a:p>
          <a:p>
            <a:pPr>
              <a:buFont typeface="Wingdings" panose="05000000000000000000" pitchFamily="2" charset="2"/>
              <a:buChar char="§"/>
            </a:pPr>
            <a:r>
              <a:rPr lang="en-US" altLang="en-US" sz="2800" dirty="0"/>
              <a:t>Treated clothing</a:t>
            </a:r>
          </a:p>
          <a:p>
            <a:pPr>
              <a:buFont typeface="Wingdings" panose="05000000000000000000" pitchFamily="2" charset="2"/>
              <a:buChar char="§"/>
            </a:pPr>
            <a:r>
              <a:rPr lang="en-US" altLang="en-US" sz="2800" dirty="0"/>
              <a:t>Tuck pants into socks or use</a:t>
            </a:r>
          </a:p>
          <a:p>
            <a:pPr marL="0" indent="0"/>
            <a:r>
              <a:rPr lang="en-US" altLang="en-US" sz="2800" dirty="0"/>
              <a:t>   gaiters</a:t>
            </a:r>
          </a:p>
          <a:p>
            <a:pPr>
              <a:buFont typeface="Wingdings" panose="05000000000000000000" pitchFamily="2" charset="2"/>
              <a:buChar char="§"/>
            </a:pPr>
            <a:r>
              <a:rPr lang="en-US" altLang="en-US" sz="2800" dirty="0"/>
              <a:t>Tick checks</a:t>
            </a:r>
          </a:p>
          <a:p>
            <a:pPr>
              <a:buFont typeface="Wingdings" panose="05000000000000000000" pitchFamily="2" charset="2"/>
              <a:buChar char="§"/>
            </a:pPr>
            <a:endParaRPr lang="en-US" altLang="en-US" sz="2800" dirty="0"/>
          </a:p>
          <a:p>
            <a:pPr marL="0" indent="0"/>
            <a:r>
              <a:rPr lang="en-US" altLang="en-US" sz="2800" b="1" dirty="0">
                <a:solidFill>
                  <a:srgbClr val="FF0000"/>
                </a:solidFill>
              </a:rPr>
              <a:t>*READ THE LABEL</a:t>
            </a:r>
            <a:endParaRPr lang="en-US" altLang="en-US" sz="2800" dirty="0"/>
          </a:p>
          <a:p>
            <a:pPr marL="0" indent="0"/>
            <a:endParaRPr lang="en-US" altLang="en-US" sz="2800" dirty="0"/>
          </a:p>
          <a:p>
            <a:endParaRPr lang="en-US" altLang="en-US" sz="2800" dirty="0"/>
          </a:p>
        </p:txBody>
      </p:sp>
      <p:pic>
        <p:nvPicPr>
          <p:cNvPr id="6" name="Picture 2" descr="How to do a Tick Check • Tick Prevention | TickSafety.com">
            <a:extLst>
              <a:ext uri="{FF2B5EF4-FFF2-40B4-BE49-F238E27FC236}">
                <a16:creationId xmlns:a16="http://schemas.microsoft.com/office/drawing/2014/main" id="{C6991F01-0C19-4496-B220-61C7E0A06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533400"/>
            <a:ext cx="5943600" cy="594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25132"/>
      </p:ext>
    </p:extLst>
  </p:cSld>
  <p:clrMapOvr>
    <a:masterClrMapping/>
  </p:clrMapOvr>
  <p:transition/>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10852</TotalTime>
  <Words>1084</Words>
  <Application>Microsoft Office PowerPoint</Application>
  <PresentationFormat>Widescreen</PresentationFormat>
  <Paragraphs>267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Mass. Mosquito 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Deschamps</dc:creator>
  <cp:lastModifiedBy>Deschamps, Timothy (AGR)</cp:lastModifiedBy>
  <cp:revision>869</cp:revision>
  <cp:lastPrinted>2023-03-02T14:20:20Z</cp:lastPrinted>
  <dcterms:created xsi:type="dcterms:W3CDTF">2004-06-04T13:52:29Z</dcterms:created>
  <dcterms:modified xsi:type="dcterms:W3CDTF">2023-03-06T11:22:28Z</dcterms:modified>
</cp:coreProperties>
</file>